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38"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Lst>
  <p:sldSz cx="9144000" cy="6858000" type="screen4x3"/>
  <p:notesSz cx="6858000" cy="9144000"/>
  <p:embeddedFontLst>
    <p:embeddedFont>
      <p:font typeface="Open Sans" pitchFamily="2" charset="0"/>
      <p:regular r:id="rId86"/>
      <p:bold r:id="rId87"/>
      <p:italic r:id="rId88"/>
      <p:boldItalic r:id="rId89"/>
    </p:embeddedFont>
    <p:embeddedFont>
      <p:font typeface="Trebuchet MS" panose="020B060302020202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i6jOR0a8WyPcK8iioSpJc41sDv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70BB2E-345B-43E4-9E0D-A62C80DBFB73}">
  <a:tblStyle styleId="{7970BB2E-345B-43E4-9E0D-A62C80DBFB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2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4.fntdata"/><Relationship Id="rId97"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x9WthTBEKs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cforestsafe.org/wp-content/uploads/2023/05/Serious-Injury-Fact-Sheet.Final_.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zPu2CePrHh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iirupload.online.worksafebc.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orksafebc.com/en/law-policy/occupational-health-safety/searchable-ohs-regulation/ohs-regulation/part-04-general-conditions#SectionNumber:4.13"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worksafebc.com/en/law-policy/occupational-health-safety/searchable-ohs-regulation/workers-compensation-act/part-2-occupational-health-and-safety#SectionNumber:Part2Div10Sec71"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m64TxQdBie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39ee3bcde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400">
                <a:latin typeface="Calibri"/>
                <a:ea typeface="Calibri"/>
                <a:cs typeface="Calibri"/>
                <a:sym typeface="Calibri"/>
              </a:rPr>
              <a:t>Slide that shows while the participants are opening the course.</a:t>
            </a:r>
            <a:endParaRPr sz="14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85" name="Google Shape;85;g239ee3bcde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bc0b048ed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Ask participants why conducting incident investigations is the ‘right’ thing to do.</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Record ideas and suggestions on flipchart, whiteboard or chalkboard.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They can write their answers in the PARTICIPANT MANUAL.</a:t>
            </a:r>
            <a:endParaRPr sz="1400">
              <a:solidFill>
                <a:schemeClr val="dk1"/>
              </a:solidFill>
              <a:latin typeface="Calibri"/>
              <a:ea typeface="Calibri"/>
              <a:cs typeface="Calibri"/>
              <a:sym typeface="Calibri"/>
            </a:endParaRPr>
          </a:p>
        </p:txBody>
      </p:sp>
      <p:sp>
        <p:nvSpPr>
          <p:cNvPr id="213" name="Google Shape;213;g25bc0b048ed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5bc0b048ed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Safety is Personal; An Employers Story</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https://youtu.be/x9WthTBEKsw</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Review key points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Serious incidents create unease among workers, families and the community.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Safety programs are only helpful when actions are taken to enact them.</a:t>
            </a:r>
            <a:endParaRPr sz="1400">
              <a:solidFill>
                <a:schemeClr val="dk1"/>
              </a:solidFill>
              <a:latin typeface="Calibri"/>
              <a:ea typeface="Calibri"/>
              <a:cs typeface="Calibri"/>
              <a:sym typeface="Calibri"/>
            </a:endParaRPr>
          </a:p>
        </p:txBody>
      </p:sp>
      <p:sp>
        <p:nvSpPr>
          <p:cNvPr id="228" name="Google Shape;228;g25bc0b048ed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bc0b048ed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In the large group, have your participants brainstorm the many costs of incidents.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They can write their thoughts in the PARTICIPANT MANUAL.</a:t>
            </a:r>
            <a:endParaRPr sz="1400">
              <a:solidFill>
                <a:schemeClr val="dk1"/>
              </a:solidFill>
              <a:latin typeface="Calibri"/>
              <a:ea typeface="Calibri"/>
              <a:cs typeface="Calibri"/>
              <a:sym typeface="Calibri"/>
            </a:endParaRPr>
          </a:p>
        </p:txBody>
      </p:sp>
      <p:sp>
        <p:nvSpPr>
          <p:cNvPr id="242" name="Google Shape;242;g25bc0b048ed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5bc0b048ed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differences between direct and indirect costs.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Point out the handout on direct and indirect costs in the PARTICIPANT MANUAL.</a:t>
            </a:r>
            <a:endParaRPr sz="1400">
              <a:solidFill>
                <a:schemeClr val="dk1"/>
              </a:solidFill>
              <a:latin typeface="Calibri"/>
              <a:ea typeface="Calibri"/>
              <a:cs typeface="Calibri"/>
              <a:sym typeface="Calibri"/>
            </a:endParaRPr>
          </a:p>
        </p:txBody>
      </p:sp>
      <p:sp>
        <p:nvSpPr>
          <p:cNvPr id="256" name="Google Shape;256;g25bc0b048ed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5bc0b048ed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fact that premiums are directly related to incidents and a company’s WorkSafeBC Premiums.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the story/example from the Trainer Manual</a:t>
            </a:r>
            <a:endParaRPr sz="1400">
              <a:solidFill>
                <a:schemeClr val="dk1"/>
              </a:solidFill>
              <a:latin typeface="Calibri"/>
              <a:ea typeface="Calibri"/>
              <a:cs typeface="Calibri"/>
              <a:sym typeface="Calibri"/>
            </a:endParaRPr>
          </a:p>
        </p:txBody>
      </p:sp>
      <p:sp>
        <p:nvSpPr>
          <p:cNvPr id="269" name="Google Shape;269;g25bc0b048ed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5bc0b048ed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this example of implications of incidents to a company’s WorkSafeBC Premiums.</a:t>
            </a:r>
            <a:endParaRPr sz="1400">
              <a:solidFill>
                <a:schemeClr val="dk1"/>
              </a:solidFill>
              <a:latin typeface="Calibri"/>
              <a:ea typeface="Calibri"/>
              <a:cs typeface="Calibri"/>
              <a:sym typeface="Calibri"/>
            </a:endParaRPr>
          </a:p>
        </p:txBody>
      </p:sp>
      <p:sp>
        <p:nvSpPr>
          <p:cNvPr id="295" name="Google Shape;295;g25bc0b048ed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5bc0b048ed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Summarize reasons for doing the right thing and doing what’s good for business. </a:t>
            </a:r>
            <a:endParaRPr sz="1400">
              <a:solidFill>
                <a:schemeClr val="dk1"/>
              </a:solidFill>
              <a:latin typeface="Calibri"/>
              <a:ea typeface="Calibri"/>
              <a:cs typeface="Calibri"/>
              <a:sym typeface="Calibri"/>
            </a:endParaRPr>
          </a:p>
        </p:txBody>
      </p:sp>
      <p:sp>
        <p:nvSpPr>
          <p:cNvPr id="309" name="Google Shape;309;g25bc0b048ed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5bc0b048ed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WorkSafeBC requirements.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Discuss/explain how incident reporting is different from incident investigations.</a:t>
            </a:r>
            <a:endParaRPr sz="1400">
              <a:solidFill>
                <a:schemeClr val="dk1"/>
              </a:solidFill>
              <a:latin typeface="Calibri"/>
              <a:ea typeface="Calibri"/>
              <a:cs typeface="Calibri"/>
              <a:sym typeface="Calibri"/>
            </a:endParaRPr>
          </a:p>
        </p:txBody>
      </p:sp>
      <p:sp>
        <p:nvSpPr>
          <p:cNvPr id="324" name="Google Shape;324;g25bc0b048ed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bc0b048ed_0_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what is immediately reportable to WorkSafeBC</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Point out and discuss OHS Guideline “G-P2-68-1 – WSBC Notification of Serious Injuries – April 6, 2020 in the Participant Manual and how it helps define what a serious injury is.</a:t>
            </a:r>
            <a:endParaRPr sz="1400">
              <a:solidFill>
                <a:schemeClr val="dk1"/>
              </a:solidFill>
              <a:latin typeface="Calibri"/>
              <a:ea typeface="Calibri"/>
              <a:cs typeface="Calibri"/>
              <a:sym typeface="Calibri"/>
            </a:endParaRPr>
          </a:p>
        </p:txBody>
      </p:sp>
      <p:sp>
        <p:nvSpPr>
          <p:cNvPr id="338" name="Google Shape;338;g25bc0b048ed_0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bc0b048ed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dirty="0">
                <a:solidFill>
                  <a:schemeClr val="dk1"/>
                </a:solidFill>
                <a:latin typeface="Calibri"/>
                <a:ea typeface="Calibri"/>
                <a:cs typeface="Calibri"/>
                <a:sym typeface="Calibri"/>
              </a:rPr>
              <a:t>Discuss the guideline definition of “</a:t>
            </a:r>
            <a:r>
              <a:rPr lang="en-CA" sz="1400" b="1" dirty="0">
                <a:solidFill>
                  <a:schemeClr val="dk1"/>
                </a:solidFill>
                <a:latin typeface="Calibri"/>
                <a:ea typeface="Calibri"/>
                <a:cs typeface="Calibri"/>
                <a:sym typeface="Calibri"/>
              </a:rPr>
              <a:t>Serious Injury</a:t>
            </a:r>
            <a:r>
              <a:rPr lang="en-CA" sz="1400" dirty="0">
                <a:solidFill>
                  <a:schemeClr val="dk1"/>
                </a:solidFill>
                <a:latin typeface="Calibri"/>
                <a:ea typeface="Calibri"/>
                <a:cs typeface="Calibri"/>
                <a:sym typeface="Calibri"/>
              </a:rPr>
              <a:t>” and “</a:t>
            </a:r>
            <a:r>
              <a:rPr lang="en-CA" sz="1400" b="1" dirty="0">
                <a:solidFill>
                  <a:schemeClr val="dk1"/>
                </a:solidFill>
                <a:latin typeface="Calibri"/>
                <a:ea typeface="Calibri"/>
                <a:cs typeface="Calibri"/>
                <a:sym typeface="Calibri"/>
              </a:rPr>
              <a:t>Immediately</a:t>
            </a:r>
            <a:r>
              <a:rPr lang="en-CA" sz="1400" dirty="0">
                <a:solidFill>
                  <a:schemeClr val="dk1"/>
                </a:solidFill>
                <a:latin typeface="Calibri"/>
                <a:ea typeface="Calibri"/>
                <a:cs typeface="Calibri"/>
                <a:sym typeface="Calibri"/>
              </a:rPr>
              <a:t>” – see Trainer’s Manual.</a:t>
            </a:r>
            <a:endParaRPr sz="1400" dirty="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dirty="0">
                <a:solidFill>
                  <a:schemeClr val="dk1"/>
                </a:solidFill>
                <a:latin typeface="Calibri"/>
                <a:ea typeface="Calibri"/>
                <a:cs typeface="Calibri"/>
                <a:sym typeface="Calibri"/>
              </a:rPr>
              <a:t>Point out the handout that’s available on serious injury:</a:t>
            </a:r>
            <a:endParaRPr sz="1400" dirty="0">
              <a:solidFill>
                <a:schemeClr val="dk1"/>
              </a:solidFill>
              <a:latin typeface="Calibri"/>
              <a:ea typeface="Calibri"/>
              <a:cs typeface="Calibri"/>
              <a:sym typeface="Calibri"/>
            </a:endParaRPr>
          </a:p>
          <a:p>
            <a:pPr marL="457200" lvl="0" indent="-228600" algn="l" rtl="0">
              <a:lnSpc>
                <a:spcPct val="115000"/>
              </a:lnSpc>
              <a:spcBef>
                <a:spcPts val="0"/>
              </a:spcBef>
              <a:spcAft>
                <a:spcPts val="0"/>
              </a:spcAft>
              <a:buClr>
                <a:schemeClr val="dk1"/>
              </a:buClr>
              <a:buSzPts val="1100"/>
              <a:buFont typeface="Arial"/>
              <a:buNone/>
            </a:pPr>
            <a:endParaRPr sz="1400" dirty="0">
              <a:solidFill>
                <a:schemeClr val="dk1"/>
              </a:solidFill>
              <a:latin typeface="Calibri"/>
              <a:ea typeface="Calibri"/>
              <a:cs typeface="Calibri"/>
              <a:sym typeface="Calibri"/>
            </a:endParaRPr>
          </a:p>
          <a:p>
            <a:pPr marL="457200" lvl="0" indent="-228600" algn="l" rtl="0">
              <a:lnSpc>
                <a:spcPct val="115000"/>
              </a:lnSpc>
              <a:spcBef>
                <a:spcPts val="0"/>
              </a:spcBef>
              <a:spcAft>
                <a:spcPts val="0"/>
              </a:spcAft>
              <a:buNone/>
            </a:pPr>
            <a:r>
              <a:rPr lang="en-CA" sz="1400" dirty="0">
                <a:solidFill>
                  <a:schemeClr val="dk1"/>
                </a:solidFill>
                <a:latin typeface="Calibri"/>
                <a:ea typeface="Calibri"/>
                <a:cs typeface="Calibri"/>
                <a:sym typeface="Calibri"/>
              </a:rPr>
              <a:t>[LINK:  </a:t>
            </a:r>
            <a:r>
              <a:rPr lang="en-CA" sz="1400" u="sng" dirty="0">
                <a:solidFill>
                  <a:schemeClr val="hlink"/>
                </a:solidFill>
                <a:latin typeface="Calibri"/>
                <a:ea typeface="Calibri"/>
                <a:cs typeface="Calibri"/>
                <a:sym typeface="Calibri"/>
                <a:hlinkClick r:id="rId3"/>
              </a:rPr>
              <a:t>https://www.bcforestsafe.org/wp-content/uploads/2023/05/Serious-Injury-Fact-Sheet.Final_.pdf</a:t>
            </a:r>
            <a:r>
              <a:rPr lang="en-CA" sz="1400" dirty="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p:txBody>
      </p:sp>
      <p:sp>
        <p:nvSpPr>
          <p:cNvPr id="360" name="Google Shape;360;g25bc0b048ed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9ee3bcdea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Give them your name and contact information, and let them know how they can contact you afterwards. </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Let them know you will talk a bit more about your background shortly.</a:t>
            </a:r>
            <a:endParaRPr sz="1400">
              <a:solidFill>
                <a:schemeClr val="dk1"/>
              </a:solidFill>
            </a:endParaRPr>
          </a:p>
        </p:txBody>
      </p:sp>
      <p:sp>
        <p:nvSpPr>
          <p:cNvPr id="97" name="Google Shape;97;g239ee3bcdea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5bc0b048ed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 first column of the chart is a review of the types of incidents that must be immediately reported to WorkSafeBC.</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how all 9 types of incidents must be investigated. </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400">
              <a:solidFill>
                <a:schemeClr val="dk1"/>
              </a:solidFill>
              <a:latin typeface="Calibri"/>
              <a:ea typeface="Calibri"/>
              <a:cs typeface="Calibri"/>
              <a:sym typeface="Calibri"/>
            </a:endParaRPr>
          </a:p>
        </p:txBody>
      </p:sp>
      <p:sp>
        <p:nvSpPr>
          <p:cNvPr id="374" name="Google Shape;374;g25bc0b048ed_0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a:extLst>
            <a:ext uri="{FF2B5EF4-FFF2-40B4-BE49-F238E27FC236}">
              <a16:creationId xmlns:a16="http://schemas.microsoft.com/office/drawing/2014/main" id="{4C2D237F-70AF-9022-1EE4-7BBC5C2BF3E0}"/>
            </a:ext>
          </a:extLst>
        </p:cNvPr>
        <p:cNvGrpSpPr/>
        <p:nvPr/>
      </p:nvGrpSpPr>
      <p:grpSpPr>
        <a:xfrm>
          <a:off x="0" y="0"/>
          <a:ext cx="0" cy="0"/>
          <a:chOff x="0" y="0"/>
          <a:chExt cx="0" cy="0"/>
        </a:xfrm>
      </p:grpSpPr>
      <p:sp>
        <p:nvSpPr>
          <p:cNvPr id="359" name="Google Shape;359;g25bc0b048ed_0_187:notes">
            <a:extLst>
              <a:ext uri="{FF2B5EF4-FFF2-40B4-BE49-F238E27FC236}">
                <a16:creationId xmlns:a16="http://schemas.microsoft.com/office/drawing/2014/main" id="{BD19BEAA-B331-A1AB-BEB7-A59B721EEA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dk1"/>
              </a:buClr>
              <a:buSzPts val="1100"/>
              <a:buFont typeface="Arial"/>
              <a:buNone/>
            </a:pPr>
            <a:endParaRPr sz="1400" dirty="0">
              <a:solidFill>
                <a:schemeClr val="dk1"/>
              </a:solidFill>
              <a:latin typeface="Calibri"/>
              <a:ea typeface="Calibri"/>
              <a:cs typeface="Calibri"/>
              <a:sym typeface="Calibri"/>
            </a:endParaRPr>
          </a:p>
        </p:txBody>
      </p:sp>
      <p:sp>
        <p:nvSpPr>
          <p:cNvPr id="360" name="Google Shape;360;g25bc0b048ed_0_187:notes">
            <a:extLst>
              <a:ext uri="{FF2B5EF4-FFF2-40B4-BE49-F238E27FC236}">
                <a16:creationId xmlns:a16="http://schemas.microsoft.com/office/drawing/2014/main" id="{9C8C2473-8BB4-BACC-CAEB-30C34F483C5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0348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77636e652d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1400">
                <a:solidFill>
                  <a:schemeClr val="dk1"/>
                </a:solidFill>
                <a:latin typeface="Calibri"/>
                <a:ea typeface="Calibri"/>
                <a:cs typeface="Calibri"/>
                <a:sym typeface="Calibri"/>
              </a:rPr>
              <a:t>After reviewing the chart, present and discuss the 3 example scenarios in the manual and how they relate to the types of incidents listed in the chart. For each scenario, ask your participants: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Should you investigate this, or not?</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How do you decide?</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If the decision is to not investigate, what could/should you do instead?</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endParaRPr sz="1400">
              <a:solidFill>
                <a:schemeClr val="dk1"/>
              </a:solidFill>
              <a:latin typeface="Calibri"/>
              <a:ea typeface="Calibri"/>
              <a:cs typeface="Calibri"/>
              <a:sym typeface="Calibri"/>
            </a:endParaRPr>
          </a:p>
          <a:p>
            <a:pPr marL="228600" lvl="0" indent="-228600" algn="l" rtl="0">
              <a:lnSpc>
                <a:spcPct val="115000"/>
              </a:lnSpc>
              <a:spcBef>
                <a:spcPts val="0"/>
              </a:spcBef>
              <a:spcAft>
                <a:spcPts val="600"/>
              </a:spcAft>
              <a:buNone/>
            </a:pPr>
            <a:r>
              <a:rPr lang="en-CA" sz="1400">
                <a:solidFill>
                  <a:schemeClr val="dk1"/>
                </a:solidFill>
                <a:latin typeface="Calibri"/>
                <a:ea typeface="Calibri"/>
                <a:cs typeface="Calibri"/>
                <a:sym typeface="Calibri"/>
              </a:rPr>
              <a:t>PARTICIPANT MANUAL: At the end of the discussion, give your participants a few minutes to answer the two summary questions in their manual (“How do I decide whether to investigate an incident? If I decide that an investigation is not required, what are other things I could do?”).</a:t>
            </a:r>
            <a:endParaRPr sz="1600">
              <a:solidFill>
                <a:schemeClr val="dk1"/>
              </a:solidFill>
              <a:latin typeface="Calibri"/>
              <a:ea typeface="Calibri"/>
              <a:cs typeface="Calibri"/>
              <a:sym typeface="Calibri"/>
            </a:endParaRPr>
          </a:p>
        </p:txBody>
      </p:sp>
      <p:sp>
        <p:nvSpPr>
          <p:cNvPr id="387" name="Google Shape;387;g277636e652d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75e406f52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there are a number of other legislation references that apply to specific situations.</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there are other agencies that may require investigations.</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r>
              <a:rPr lang="en-CA" sz="1400">
                <a:solidFill>
                  <a:schemeClr val="dk1"/>
                </a:solidFill>
                <a:latin typeface="Calibri"/>
                <a:ea typeface="Calibri"/>
                <a:cs typeface="Calibri"/>
                <a:sym typeface="Calibri"/>
              </a:rPr>
              <a:t>PARTICIPANT MANUAL: A summary list of the legislative references is provided.</a:t>
            </a:r>
            <a:endParaRPr sz="1400">
              <a:solidFill>
                <a:schemeClr val="dk1"/>
              </a:solidFill>
              <a:latin typeface="Calibri"/>
              <a:ea typeface="Calibri"/>
              <a:cs typeface="Calibri"/>
              <a:sym typeface="Calibri"/>
            </a:endParaRPr>
          </a:p>
        </p:txBody>
      </p:sp>
      <p:sp>
        <p:nvSpPr>
          <p:cNvPr id="400" name="Google Shape;400;g275e406f52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5bc0b048ed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this slide is a key focus of training – certain types of incidents require that WorkSafeBC is immediately notified, and that a preliminary investigation is completed with corrective actions within 48 hours and a full investigation with corrective actions is completed and submitted to WorkSafeBC within 30 days of the incident.</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reporting an injury is different from submitting an investigation report and that they go to different departments in WorkSafeBC.</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filing Form 7 to report an injury does not satisfy the need to immediately notify WorkSafeBC of incidents/injuries/fatalities.</a:t>
            </a:r>
            <a:endParaRPr sz="1400">
              <a:solidFill>
                <a:schemeClr val="dk1"/>
              </a:solidFill>
              <a:latin typeface="Calibri"/>
              <a:ea typeface="Calibri"/>
              <a:cs typeface="Calibri"/>
              <a:sym typeface="Calibri"/>
            </a:endParaRPr>
          </a:p>
        </p:txBody>
      </p:sp>
      <p:sp>
        <p:nvSpPr>
          <p:cNvPr id="413" name="Google Shape;413;g25bc0b048ed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5bc0b048ed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0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Show this video which outlines the requirements for preliminary investigation and interim corrective action (s175), and full investigation and full corrective action reporting (s176).</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Incident Investigation Reporting</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https://youtu.be/zPu2CePrHhc</a:t>
            </a:r>
            <a:endParaRPr sz="1400">
              <a:solidFill>
                <a:schemeClr val="dk1"/>
              </a:solidFill>
              <a:latin typeface="Calibri"/>
              <a:ea typeface="Calibri"/>
              <a:cs typeface="Calibri"/>
              <a:sym typeface="Calibri"/>
            </a:endParaRPr>
          </a:p>
        </p:txBody>
      </p:sp>
      <p:sp>
        <p:nvSpPr>
          <p:cNvPr id="488" name="Google Shape;488;g25bc0b048ed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bc0b048ed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layout of the WorkSafeBC Employer Incident Investigation Report (EIIR Form 52E40). Walk through all 19 sections.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Mention that there are many different formats of incident investigation reports, but they all should contain the same basic information for reporting preliminary investigation findings and corrective actions, and full investigation findings and corrective actions.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Compare your form to the WorkSafeBC form.</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Mention that more time will be provided in the afternoon to work with the EIIR form in the case study practice exercises.</a:t>
            </a:r>
            <a:endParaRPr sz="1400">
              <a:solidFill>
                <a:schemeClr val="dk1"/>
              </a:solidFill>
              <a:latin typeface="Calibri"/>
              <a:ea typeface="Calibri"/>
              <a:cs typeface="Calibri"/>
              <a:sym typeface="Calibri"/>
            </a:endParaRPr>
          </a:p>
        </p:txBody>
      </p:sp>
      <p:sp>
        <p:nvSpPr>
          <p:cNvPr id="502" name="Google Shape;502;g25bc0b048ed_0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5bc0b048ed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WorkSafeBC may request that a Preliminary Investigation report be filed.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All Full Investigation and Corrective Action reports must be submitted to WorkSafeBC by secure website, or FAX (yes, FAX), or by mail to WorkSafeBC.</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Click </a:t>
            </a:r>
            <a:r>
              <a:rPr lang="en-CA" sz="1400">
                <a:solidFill>
                  <a:schemeClr val="dk1"/>
                </a:solidFill>
                <a:latin typeface="Calibri"/>
                <a:ea typeface="Calibri"/>
                <a:cs typeface="Calibri"/>
                <a:sym typeface="Calibri"/>
              </a:rPr>
              <a:t>on the EIIR Upload screen link above to launch the website.</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https://eiirupload.online.worksafebc.com/</a:t>
            </a:r>
            <a:endParaRPr sz="1400">
              <a:solidFill>
                <a:schemeClr val="dk1"/>
              </a:solidFill>
              <a:latin typeface="Calibri"/>
              <a:ea typeface="Calibri"/>
              <a:cs typeface="Calibri"/>
              <a:sym typeface="Calibri"/>
            </a:endParaRPr>
          </a:p>
        </p:txBody>
      </p:sp>
      <p:sp>
        <p:nvSpPr>
          <p:cNvPr id="517" name="Google Shape;517;g25bc0b048ed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5bc0b048ed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Compare HR Investigations to Incident Investigations. </a:t>
            </a:r>
            <a:endParaRPr sz="1400">
              <a:solidFill>
                <a:schemeClr val="dk1"/>
              </a:solidFill>
              <a:latin typeface="Calibri"/>
              <a:ea typeface="Calibri"/>
              <a:cs typeface="Calibri"/>
              <a:sym typeface="Calibri"/>
            </a:endParaRPr>
          </a:p>
        </p:txBody>
      </p:sp>
      <p:sp>
        <p:nvSpPr>
          <p:cNvPr id="532" name="Google Shape;532;g25bc0b048ed_0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5bc0b048ed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Summarize the timelines for investigation by quizzing the learners.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Refer to the participant resource package of WCA Part 3 – Division 10 and review the requirements for incident investigations as outlined in sections 172 through 177, especially noting requirements of sections 174, 175 and 176 which were amended in 2015.</a:t>
            </a:r>
            <a:endParaRPr sz="1400">
              <a:solidFill>
                <a:schemeClr val="dk1"/>
              </a:solidFill>
              <a:latin typeface="Calibri"/>
              <a:ea typeface="Calibri"/>
              <a:cs typeface="Calibri"/>
              <a:sym typeface="Calibri"/>
            </a:endParaRPr>
          </a:p>
        </p:txBody>
      </p:sp>
      <p:sp>
        <p:nvSpPr>
          <p:cNvPr id="545" name="Google Shape;545;g25bc0b048ed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39ee3bcdea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Read out the general land acknowledgement. </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If you know the name of the First Nation where you and the participants are located, make sure to acknowledge those nations.</a:t>
            </a:r>
            <a:endParaRPr sz="1400">
              <a:latin typeface="Calibri"/>
              <a:ea typeface="Calibri"/>
              <a:cs typeface="Calibri"/>
              <a:sym typeface="Calibri"/>
            </a:endParaRPr>
          </a:p>
        </p:txBody>
      </p:sp>
      <p:sp>
        <p:nvSpPr>
          <p:cNvPr id="108" name="Google Shape;108;g239ee3bcdea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bc0b048ed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the process of investigation and its goals.</a:t>
            </a:r>
            <a:endParaRPr sz="1400">
              <a:solidFill>
                <a:schemeClr val="dk1"/>
              </a:solidFill>
              <a:latin typeface="Calibri"/>
              <a:ea typeface="Calibri"/>
              <a:cs typeface="Calibri"/>
              <a:sym typeface="Calibri"/>
            </a:endParaRPr>
          </a:p>
        </p:txBody>
      </p:sp>
      <p:sp>
        <p:nvSpPr>
          <p:cNvPr id="559" name="Google Shape;559;g25bc0b048ed_0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5bc0b048ed_0_10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incident investigation model to the learners.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Let them know that you will be covering each of the steps in greater detail.</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Noto Sans Symbols"/>
              <a:buChar char="●"/>
            </a:pPr>
            <a:r>
              <a:rPr lang="en-CA" sz="1400">
                <a:solidFill>
                  <a:schemeClr val="dk1"/>
                </a:solidFill>
                <a:latin typeface="Calibri"/>
                <a:ea typeface="Calibri"/>
                <a:cs typeface="Calibri"/>
                <a:sym typeface="Calibri"/>
              </a:rPr>
              <a:t>This graphic is in their PARTICIPANT MANUAL.</a:t>
            </a:r>
            <a:endParaRPr sz="1400">
              <a:solidFill>
                <a:schemeClr val="dk1"/>
              </a:solidFill>
              <a:latin typeface="Calibri"/>
              <a:ea typeface="Calibri"/>
              <a:cs typeface="Calibri"/>
              <a:sym typeface="Calibri"/>
            </a:endParaRPr>
          </a:p>
        </p:txBody>
      </p:sp>
      <p:sp>
        <p:nvSpPr>
          <p:cNvPr id="573" name="Google Shape;573;g25bc0b048ed_0_1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5bc0b048ed_0_10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600"/>
              </a:spcAft>
              <a:buClr>
                <a:schemeClr val="dk1"/>
              </a:buClr>
              <a:buSzPts val="1400"/>
              <a:buFont typeface="Calibri"/>
              <a:buChar char="●"/>
            </a:pPr>
            <a:r>
              <a:rPr lang="en-CA" sz="1200">
                <a:solidFill>
                  <a:schemeClr val="dk1"/>
                </a:solidFill>
              </a:rPr>
              <a:t> Show your participants the slide and let them know that the following information will be on the training, preparation and practice that should occur before an incident investigation takes place. </a:t>
            </a:r>
            <a:endParaRPr sz="1400">
              <a:solidFill>
                <a:schemeClr val="dk1"/>
              </a:solidFill>
              <a:latin typeface="Calibri"/>
              <a:ea typeface="Calibri"/>
              <a:cs typeface="Calibri"/>
              <a:sym typeface="Calibri"/>
            </a:endParaRPr>
          </a:p>
        </p:txBody>
      </p:sp>
      <p:sp>
        <p:nvSpPr>
          <p:cNvPr id="587" name="Google Shape;587;g25bc0b048ed_0_10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5bc0b048ed_0_10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key points around training, which should include employer and worker representatives.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importance of being prepared on all levels. This includes preparing workers and materials.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PARTICIPANT MANUAL: Answer questions about training.</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Explore what equipment is needed for an investigation.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PARTICIPANT MANUAL: Includes a list of equipment. Should anything be added?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the characteristics of a good investigation team - collaboration is very important.</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Emphasize the practical limits a small company may face.</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PARTICIPANT MANUAL: Write down points to remember about their investigation team.</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Reinforce the types of documentation that support incident investigations.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ACTIVITY: Discussion on why the investigation form shouldn’t be used to drive the investigation.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Next slide deals with Emergency Response Planning.</a:t>
            </a:r>
            <a:endParaRPr sz="1400">
              <a:solidFill>
                <a:schemeClr val="dk1"/>
              </a:solidFill>
              <a:latin typeface="Calibri"/>
              <a:ea typeface="Calibri"/>
              <a:cs typeface="Calibri"/>
              <a:sym typeface="Calibri"/>
            </a:endParaRPr>
          </a:p>
        </p:txBody>
      </p:sp>
      <p:sp>
        <p:nvSpPr>
          <p:cNvPr id="603" name="Google Shape;603;g25bc0b048ed_0_10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5bc0b048ed_0_10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Give an overview of the importance of emergency response planning, including first aid preparation and emergency drills.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Point out OHS Reg. 4.13 requires ERPs</a:t>
            </a:r>
            <a:br>
              <a:rPr lang="en-CA" sz="1400">
                <a:solidFill>
                  <a:schemeClr val="dk1"/>
                </a:solidFill>
                <a:latin typeface="Calibri"/>
                <a:ea typeface="Calibri"/>
                <a:cs typeface="Calibri"/>
                <a:sym typeface="Calibri"/>
              </a:rPr>
            </a:br>
            <a:r>
              <a:rPr lang="en-CA" sz="14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https://www.worksafebc.com/en/law-policy/occupational-health-safety/searchable-ohs-regulation/ohs-regulation/part-04-general-conditions#SectionNumber:4.13</a:t>
            </a:r>
            <a:endParaRPr sz="1400">
              <a:solidFill>
                <a:schemeClr val="dk1"/>
              </a:solidFill>
              <a:latin typeface="Calibri"/>
              <a:ea typeface="Calibri"/>
              <a:cs typeface="Calibri"/>
              <a:sym typeface="Calibri"/>
            </a:endParaRPr>
          </a:p>
          <a:p>
            <a:pPr marL="457200" lvl="0" indent="0" algn="l" rtl="0">
              <a:spcBef>
                <a:spcPts val="0"/>
              </a:spcBef>
              <a:spcAft>
                <a:spcPts val="0"/>
              </a:spcAft>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Draw their attention to the BCFSC website - tool for creating an ERP.</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PARTICIPANT MANUAL: Answer the question about being more prepared in this area.</a:t>
            </a:r>
            <a:endParaRPr sz="1400">
              <a:solidFill>
                <a:schemeClr val="dk1"/>
              </a:solidFill>
              <a:latin typeface="Calibri"/>
              <a:ea typeface="Calibri"/>
              <a:cs typeface="Calibri"/>
              <a:sym typeface="Calibri"/>
            </a:endParaRPr>
          </a:p>
        </p:txBody>
      </p:sp>
      <p:sp>
        <p:nvSpPr>
          <p:cNvPr id="617" name="Google Shape;617;g25bc0b048ed_0_10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bc0b048ed_0_10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the importance of practicing incident investigations with the two questions posed here.</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ACTIVITY: Brainstorm ways they can improve their investigation skills.</a:t>
            </a:r>
            <a:endParaRPr sz="1400">
              <a:solidFill>
                <a:schemeClr val="dk1"/>
              </a:solidFill>
              <a:latin typeface="Calibri"/>
              <a:ea typeface="Calibri"/>
              <a:cs typeface="Calibri"/>
              <a:sym typeface="Calibri"/>
            </a:endParaRPr>
          </a:p>
        </p:txBody>
      </p:sp>
      <p:sp>
        <p:nvSpPr>
          <p:cNvPr id="631" name="Google Shape;631;g25bc0b048ed_0_10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5bc0b048ed_0_10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what you should do now, including to:</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Ensure the safety of the responders</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Provide first aid and transport</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Make notifications as needed - WorkSafeBC, etc. </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Secure the scene</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Begin the Investigation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how people typically want to assist in an emergency without thinking of their own personal safety</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This can lead to more victims</a:t>
            </a:r>
            <a:endParaRPr sz="1400">
              <a:solidFill>
                <a:schemeClr val="dk1"/>
              </a:solidFill>
              <a:latin typeface="Calibri"/>
              <a:ea typeface="Calibri"/>
              <a:cs typeface="Calibri"/>
              <a:sym typeface="Calibri"/>
            </a:endParaRPr>
          </a:p>
        </p:txBody>
      </p:sp>
      <p:sp>
        <p:nvSpPr>
          <p:cNvPr id="645" name="Google Shape;645;g25bc0b048ed_0_10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5bc0b048ed_0_1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Introduce the five P’s.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they don’t need to use this exact method, as long as they gather this information.</a:t>
            </a:r>
            <a:endParaRPr sz="1400">
              <a:solidFill>
                <a:schemeClr val="dk1"/>
              </a:solidFill>
              <a:latin typeface="Calibri"/>
              <a:ea typeface="Calibri"/>
              <a:cs typeface="Calibri"/>
              <a:sym typeface="Calibri"/>
            </a:endParaRPr>
          </a:p>
        </p:txBody>
      </p:sp>
      <p:sp>
        <p:nvSpPr>
          <p:cNvPr id="660" name="Google Shape;660;g25bc0b048ed_0_1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bc0b048ed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Explain this stage is about data collection. They should: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Trebuchet MS"/>
              <a:buChar char="●"/>
            </a:pPr>
            <a:r>
              <a:rPr lang="en-CA" sz="1400">
                <a:solidFill>
                  <a:schemeClr val="dk1"/>
                </a:solidFill>
                <a:latin typeface="Calibri"/>
                <a:ea typeface="Calibri"/>
                <a:cs typeface="Calibri"/>
                <a:sym typeface="Calibri"/>
              </a:rPr>
              <a:t>Look for information from a combination of interviews and reviews of the scene, documents and records, and analysis.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Stay curious and open-minded.</a:t>
            </a: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400" b="1">
              <a:solidFill>
                <a:schemeClr val="dk1"/>
              </a:solidFill>
              <a:latin typeface="Calibri"/>
              <a:ea typeface="Calibri"/>
              <a:cs typeface="Calibri"/>
              <a:sym typeface="Calibri"/>
            </a:endParaRPr>
          </a:p>
          <a:p>
            <a:pPr marL="0" lvl="0" indent="0" algn="l" rtl="0">
              <a:lnSpc>
                <a:spcPct val="115000"/>
              </a:lnSpc>
              <a:spcBef>
                <a:spcPts val="600"/>
              </a:spcBef>
              <a:spcAft>
                <a:spcPts val="600"/>
              </a:spcAft>
              <a:buNone/>
            </a:pPr>
            <a:r>
              <a:rPr lang="en-CA" sz="1400">
                <a:solidFill>
                  <a:schemeClr val="dk1"/>
                </a:solidFill>
                <a:latin typeface="Calibri"/>
                <a:ea typeface="Calibri"/>
                <a:cs typeface="Calibri"/>
                <a:sym typeface="Calibri"/>
              </a:rPr>
              <a:t>PARTICIPANT MANUAL: For each of the five P’s, there are sample questions that can be used to collect information during an investigation.</a:t>
            </a:r>
            <a:endParaRPr sz="1400">
              <a:solidFill>
                <a:schemeClr val="dk1"/>
              </a:solidFill>
              <a:latin typeface="Calibri"/>
              <a:ea typeface="Calibri"/>
              <a:cs typeface="Calibri"/>
              <a:sym typeface="Calibri"/>
            </a:endParaRPr>
          </a:p>
        </p:txBody>
      </p:sp>
      <p:sp>
        <p:nvSpPr>
          <p:cNvPr id="675" name="Google Shape;675;g25bc0b048ed_0_10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5bc0b048ed_0_1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Show video (Time - 2:26) which features a WorkSafeBC specialist and Board Officer.</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the key ideas.</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endParaRPr sz="1400" b="1">
              <a:solidFill>
                <a:schemeClr val="dk1"/>
              </a:solidFill>
              <a:latin typeface="Calibri"/>
              <a:ea typeface="Calibri"/>
              <a:cs typeface="Calibri"/>
              <a:sym typeface="Calibri"/>
            </a:endParaRPr>
          </a:p>
          <a:p>
            <a:pPr marL="0" lvl="0" indent="0" algn="l" rtl="0">
              <a:lnSpc>
                <a:spcPct val="115000"/>
              </a:lnSpc>
              <a:spcBef>
                <a:spcPts val="600"/>
              </a:spcBef>
              <a:spcAft>
                <a:spcPts val="600"/>
              </a:spcAft>
              <a:buNone/>
            </a:pPr>
            <a:endParaRPr sz="1400">
              <a:solidFill>
                <a:schemeClr val="dk1"/>
              </a:solidFill>
              <a:latin typeface="Calibri"/>
              <a:ea typeface="Calibri"/>
              <a:cs typeface="Calibri"/>
              <a:sym typeface="Calibri"/>
            </a:endParaRPr>
          </a:p>
        </p:txBody>
      </p:sp>
      <p:sp>
        <p:nvSpPr>
          <p:cNvPr id="688" name="Google Shape;688;g25bc0b048ed_0_1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5bc0b048ed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Essentially an ERP briefing for the workshop/classroom space.</a:t>
            </a:r>
            <a:endParaRPr sz="1400">
              <a:solidFill>
                <a:schemeClr val="dk1"/>
              </a:solidFill>
              <a:latin typeface="Calibri"/>
              <a:ea typeface="Calibri"/>
              <a:cs typeface="Calibri"/>
              <a:sym typeface="Calibri"/>
            </a:endParaRPr>
          </a:p>
        </p:txBody>
      </p:sp>
      <p:sp>
        <p:nvSpPr>
          <p:cNvPr id="120" name="Google Shape;120;g25bc0b048ed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5bc0b048ed_0_1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Discuss the first “P” – position.</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What does position mean?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What are some potential problems regarding position?</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Things may have been moved</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Weather impacts</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Animal activity/disturbance </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Scene disruption by first responders</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Any others?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 speed at addressing/confirming positions and gathering evidence (photographs, diagrams, measurements) is critical.</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the use of:</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Photographs</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Sketches/Diagrams</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Measurements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Emphasize that the Participant Manual has extremely helpful questions for all the five P’s.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PARTICIPANT MANUAL: Answer the question about collecting eyewitness statements.</a:t>
            </a:r>
            <a:endParaRPr sz="1400">
              <a:solidFill>
                <a:schemeClr val="dk1"/>
              </a:solidFill>
              <a:latin typeface="Calibri"/>
              <a:ea typeface="Calibri"/>
              <a:cs typeface="Calibri"/>
              <a:sym typeface="Calibri"/>
            </a:endParaRPr>
          </a:p>
        </p:txBody>
      </p:sp>
      <p:sp>
        <p:nvSpPr>
          <p:cNvPr id="703" name="Google Shape;703;g25bc0b048ed_0_1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5bc0b048ed_0_1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Discuss the second “P” – people.</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who you might interview and that interviewing the injured worker is essential.</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 injured worker may not remember the incident because the brain will defend itself against traumatic events. You should assess the physical and mental state of the individuals involved, both before and after the incident.</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you should only interview witnesses that actually saw something.</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Discuss/explain “other persons with information”.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why there are differences in information received.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why memories are fallible OR how they change over time once discussions begin.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if you use “technical specialists” it may impact your 30-day investigation window.</a:t>
            </a:r>
            <a:endParaRPr sz="1400">
              <a:solidFill>
                <a:schemeClr val="dk1"/>
              </a:solidFill>
              <a:latin typeface="Calibri"/>
              <a:ea typeface="Calibri"/>
              <a:cs typeface="Calibri"/>
              <a:sym typeface="Calibri"/>
            </a:endParaRPr>
          </a:p>
        </p:txBody>
      </p:sp>
      <p:sp>
        <p:nvSpPr>
          <p:cNvPr id="718" name="Google Shape;718;g25bc0b048ed_0_1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5bc0b048ed_0_1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solidFill>
                  <a:schemeClr val="dk1"/>
                </a:solidFill>
                <a:latin typeface="Trebuchet MS"/>
                <a:ea typeface="Trebuchet MS"/>
                <a:cs typeface="Trebuchet MS"/>
                <a:sym typeface="Trebuchet MS"/>
              </a:rPr>
              <a:t>People (continued)</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CA">
                <a:solidFill>
                  <a:schemeClr val="dk1"/>
                </a:solidFill>
                <a:latin typeface="Trebuchet MS"/>
                <a:ea typeface="Trebuchet MS"/>
                <a:cs typeface="Trebuchet MS"/>
                <a:sym typeface="Trebuchet MS"/>
              </a:rPr>
              <a:t>Discuss these pointers around witness information:</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CA">
                <a:solidFill>
                  <a:schemeClr val="dk1"/>
                </a:solidFill>
                <a:latin typeface="Trebuchet MS"/>
                <a:ea typeface="Trebuchet MS"/>
                <a:cs typeface="Trebuchet MS"/>
                <a:sym typeface="Trebuchet MS"/>
              </a:rPr>
              <a:t>Separate witnesses as soon as possible, then provide paper and pen to each one and ask them to write out what they actually saw and/or remember – not what they have been told.</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CA">
                <a:solidFill>
                  <a:schemeClr val="dk1"/>
                </a:solidFill>
                <a:latin typeface="Trebuchet MS"/>
                <a:ea typeface="Trebuchet MS"/>
                <a:cs typeface="Trebuchet MS"/>
                <a:sym typeface="Trebuchet MS"/>
              </a:rPr>
              <a:t>Prevent witnesses from having discussions together.</a:t>
            </a:r>
            <a:endParaRPr>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CA">
                <a:solidFill>
                  <a:schemeClr val="dk1"/>
                </a:solidFill>
                <a:latin typeface="Trebuchet MS"/>
                <a:ea typeface="Trebuchet MS"/>
                <a:cs typeface="Trebuchet MS"/>
                <a:sym typeface="Trebuchet MS"/>
              </a:rPr>
              <a:t>Discuss these pointers about interviewing skills:</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CA">
                <a:solidFill>
                  <a:schemeClr val="dk1"/>
                </a:solidFill>
                <a:latin typeface="Trebuchet MS"/>
                <a:ea typeface="Trebuchet MS"/>
                <a:cs typeface="Trebuchet MS"/>
                <a:sym typeface="Trebuchet MS"/>
              </a:rPr>
              <a:t>The first telling of the story is usually the most accurate.</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CA">
                <a:solidFill>
                  <a:schemeClr val="dk1"/>
                </a:solidFill>
                <a:latin typeface="Trebuchet MS"/>
                <a:ea typeface="Trebuchet MS"/>
                <a:cs typeface="Trebuchet MS"/>
                <a:sym typeface="Trebuchet MS"/>
              </a:rPr>
              <a:t>The more the story is told – the more changes likely occur. This may be good or bad, but it’s usually not intentional. They may enhance some information and downplay others. They may form biases/opinions. To avoid this, have them go through the story once – without writing, then have them do it a second time – while you take notes.</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CA">
                <a:solidFill>
                  <a:schemeClr val="dk1"/>
                </a:solidFill>
                <a:latin typeface="Trebuchet MS"/>
                <a:ea typeface="Trebuchet MS"/>
                <a:cs typeface="Trebuchet MS"/>
                <a:sym typeface="Trebuchet MS"/>
              </a:rPr>
              <a:t>A few people may lie or try to deceive –  but they are generally trying to protect someone (e.g., self or other).</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CA">
                <a:solidFill>
                  <a:schemeClr val="dk1"/>
                </a:solidFill>
                <a:latin typeface="Trebuchet MS"/>
                <a:ea typeface="Trebuchet MS"/>
                <a:cs typeface="Trebuchet MS"/>
                <a:sym typeface="Trebuchet MS"/>
              </a:rPr>
              <a:t>PARTICIPANT MANUAL: Give the learners time to write key points about collecting eyewitness statements.</a:t>
            </a:r>
            <a:endParaRPr sz="1600">
              <a:solidFill>
                <a:schemeClr val="dk1"/>
              </a:solidFill>
            </a:endParaRPr>
          </a:p>
        </p:txBody>
      </p:sp>
      <p:sp>
        <p:nvSpPr>
          <p:cNvPr id="732" name="Google Shape;732;g25bc0b048ed_0_1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5bc0b048ed_0_1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Play the video that shows Carla MacLean’s presentation on good interviewing. (Time 9:34)</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After viewing, ask for comments, reactions, or questions and discuss topics raised.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Point out that the Participant Manual has an outline of the skills presented.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Discuss the different types of interview questions: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Open ended questions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Closed questions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Review examples in the Participant Manual of open and closed-ended questions.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Discuss tips for interview questions.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Discuss confidentiality.</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PARTICIPANT MANUAL: Write key points they want to remember about conducting interviews.</a:t>
            </a:r>
            <a:endParaRPr sz="1400">
              <a:solidFill>
                <a:schemeClr val="dk1"/>
              </a:solidFill>
              <a:latin typeface="Calibri"/>
              <a:ea typeface="Calibri"/>
              <a:cs typeface="Calibri"/>
              <a:sym typeface="Calibri"/>
            </a:endParaRPr>
          </a:p>
        </p:txBody>
      </p:sp>
      <p:sp>
        <p:nvSpPr>
          <p:cNvPr id="746" name="Google Shape;746;g25bc0b048ed_0_1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5bc0b048ed_0_1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Discuss the third “P” – process.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what process means.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Explore the idea of upset conditions.</a:t>
            </a:r>
            <a:endParaRPr sz="140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Were the conditions upset or normal?</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if safe work procedures (SWP) had been established or were being followed?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unsafe acts vs. unsafe conditions.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the sample questions from the manual they can ask about the process.</a:t>
            </a:r>
            <a:endParaRPr sz="1400">
              <a:solidFill>
                <a:schemeClr val="dk1"/>
              </a:solidFill>
              <a:latin typeface="Calibri"/>
              <a:ea typeface="Calibri"/>
              <a:cs typeface="Calibri"/>
              <a:sym typeface="Calibri"/>
            </a:endParaRPr>
          </a:p>
        </p:txBody>
      </p:sp>
      <p:sp>
        <p:nvSpPr>
          <p:cNvPr id="762" name="Google Shape;762;g25bc0b048ed_0_1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5bc0b048ed_0_1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Discuss the fourth “P” – parts.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what is meant by parts.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the condition of the equipment and materials. Were they original equipment manufactured (OEM) or “jobber” parts?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Evaluate the PPE being used.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if any chemicals were involved as well as storage and handling methods. Was their proper training? Were the Safety Data Sheets (SDS) requirements followed?</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the sample questions in the manual they can ask about the parts.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it’s necessary to determine why unsafe situations were allowed to exist.</a:t>
            </a:r>
            <a:endParaRPr sz="1400">
              <a:solidFill>
                <a:schemeClr val="dk1"/>
              </a:solidFill>
              <a:latin typeface="Calibri"/>
              <a:ea typeface="Calibri"/>
              <a:cs typeface="Calibri"/>
              <a:sym typeface="Calibri"/>
            </a:endParaRPr>
          </a:p>
        </p:txBody>
      </p:sp>
      <p:sp>
        <p:nvSpPr>
          <p:cNvPr id="776" name="Google Shape;776;g25bc0b048ed_0_1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5bc0b048ed_0_1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Discuss the fifth “P” – paper.</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what is meant by paper.</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List the types of documents that could be gathered for the investigation. Review the list in the manual and ask participants for other examples.</a:t>
            </a:r>
            <a:endParaRPr sz="1400">
              <a:solidFill>
                <a:schemeClr val="dk1"/>
              </a:solidFill>
              <a:latin typeface="Calibri"/>
              <a:ea typeface="Calibri"/>
              <a:cs typeface="Calibri"/>
              <a:sym typeface="Calibri"/>
            </a:endParaRPr>
          </a:p>
        </p:txBody>
      </p:sp>
      <p:sp>
        <p:nvSpPr>
          <p:cNvPr id="790" name="Google Shape;790;g25bc0b048ed_0_1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5bc0b048ed_0_1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Talk to your participants about the importance of laying out the sequence of events for the incident.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 purpose of a timeline is to identify any gaps in the information and follow up to get the missing details.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Demonstrate an activity where the key events in the incident are written out on sticky notes and stuck to a surface – a good approach to determining if anything has been missed.</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critical thinking is essential to the analysis process.</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600"/>
              </a:spcAft>
              <a:buClr>
                <a:schemeClr val="dk1"/>
              </a:buClr>
              <a:buSzPts val="1400"/>
              <a:buFont typeface="Calibri"/>
              <a:buChar char="●"/>
            </a:pPr>
            <a:r>
              <a:rPr lang="en-CA" sz="1400">
                <a:solidFill>
                  <a:schemeClr val="dk1"/>
                </a:solidFill>
                <a:latin typeface="Calibri"/>
                <a:ea typeface="Calibri"/>
                <a:cs typeface="Calibri"/>
                <a:sym typeface="Calibri"/>
              </a:rPr>
              <a:t>Discuss how investigators need to think critically about the source of their information, any biases that may exist in themselves or others, and the politics and agendas that might be present in an organization.</a:t>
            </a:r>
            <a:endParaRPr sz="1400">
              <a:solidFill>
                <a:schemeClr val="dk1"/>
              </a:solidFill>
              <a:latin typeface="Calibri"/>
              <a:ea typeface="Calibri"/>
              <a:cs typeface="Calibri"/>
              <a:sym typeface="Calibri"/>
            </a:endParaRPr>
          </a:p>
        </p:txBody>
      </p:sp>
      <p:sp>
        <p:nvSpPr>
          <p:cNvPr id="804" name="Google Shape;804;g25bc0b048ed_0_1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75e406f52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Talk to your participants about the importance of laying out the sequence of events for the incident.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the purpose of a timeline is to identify any gaps in the information and follow up to get the missing details.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Demonstrate an activity where the key events in the incident are written out on sticky notes and stuck to a surface – a good approach to determining if anything has been missed.</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critical thinking is essential to the analysis process.</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600"/>
              </a:spcAft>
              <a:buClr>
                <a:schemeClr val="dk1"/>
              </a:buClr>
              <a:buSzPts val="1400"/>
              <a:buFont typeface="Calibri"/>
              <a:buChar char="●"/>
            </a:pPr>
            <a:r>
              <a:rPr lang="en-CA" sz="1400">
                <a:solidFill>
                  <a:schemeClr val="dk1"/>
                </a:solidFill>
                <a:latin typeface="Calibri"/>
                <a:ea typeface="Calibri"/>
                <a:cs typeface="Calibri"/>
                <a:sym typeface="Calibri"/>
              </a:rPr>
              <a:t>Discuss how investigators need to think critically about the source of their information, any biases that may exist in themselves or others, and the politics and agendas that might be present in an organization.</a:t>
            </a:r>
            <a:endParaRPr sz="1400">
              <a:solidFill>
                <a:schemeClr val="dk1"/>
              </a:solidFill>
              <a:latin typeface="Calibri"/>
              <a:ea typeface="Calibri"/>
              <a:cs typeface="Calibri"/>
              <a:sym typeface="Calibri"/>
            </a:endParaRPr>
          </a:p>
        </p:txBody>
      </p:sp>
      <p:sp>
        <p:nvSpPr>
          <p:cNvPr id="820" name="Google Shape;820;g275e406f528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5bc0b048ed_0_1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an example that demonstrates how easy it is to give in to biases. </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There is an incident where the driver loses control of their vehicle and goes off the road.lt. </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Upon investigation, you learn that the person has a history of speeding. So your immediate assumption is that the driver was speeding and this caused the incident.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But upon deeper investigation, you learn there was a mechanical problem with the vehicle, and this was the cause of the accident. </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If you had settled for a quick and easy investigation, and had followed your biases, you would have come to the wrong conclusions. Therefore, keeping an open mind and thinking outside the box are essential to finding the truth.</a:t>
            </a:r>
            <a:endParaRPr sz="1400">
              <a:solidFill>
                <a:schemeClr val="dk1"/>
              </a:solidFill>
              <a:latin typeface="Calibri"/>
              <a:ea typeface="Calibri"/>
              <a:cs typeface="Calibri"/>
              <a:sym typeface="Calibri"/>
            </a:endParaRPr>
          </a:p>
        </p:txBody>
      </p:sp>
      <p:sp>
        <p:nvSpPr>
          <p:cNvPr id="834" name="Google Shape;834;g25bc0b048ed_0_1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bc0b048e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logistics so participants know what to expect.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Mention the importance of participation.</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Ask them to be sure to minimize interruptions and fully focus on the day (turn off cell phones, etc.).</a:t>
            </a:r>
            <a:endParaRPr sz="1400">
              <a:solidFill>
                <a:schemeClr val="dk1"/>
              </a:solidFill>
              <a:latin typeface="Calibri"/>
              <a:ea typeface="Calibri"/>
              <a:cs typeface="Calibri"/>
              <a:sym typeface="Calibri"/>
            </a:endParaRPr>
          </a:p>
        </p:txBody>
      </p:sp>
      <p:sp>
        <p:nvSpPr>
          <p:cNvPr id="130" name="Google Shape;130;g25bc0b048e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5bc0b048ed_0_1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the process they should take once all the information is gathered: </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Analyze the known facts.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the evidence.</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Consider / evaluate any other date related to the incident.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Evaluate and “weigh” the data.</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Acknowledge some pieces of data may be missing or may not fit.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Consider that some pieces may be missing or not “fit.“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Use critical thinking and stay objective.</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Derive conclusions at the end.</a:t>
            </a:r>
            <a:endParaRPr sz="1400">
              <a:solidFill>
                <a:schemeClr val="dk1"/>
              </a:solidFill>
              <a:latin typeface="Calibri"/>
              <a:ea typeface="Calibri"/>
              <a:cs typeface="Calibri"/>
              <a:sym typeface="Calibri"/>
            </a:endParaRPr>
          </a:p>
        </p:txBody>
      </p:sp>
      <p:sp>
        <p:nvSpPr>
          <p:cNvPr id="848" name="Google Shape;848;g25bc0b048ed_0_1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5bc0b048ed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in this unit you will help your participants understand how to determine unsafe conditions, acts, or procedures. You will also discuss the type of thinking and questions that will help them to determine causes.</a:t>
            </a:r>
            <a:endParaRPr sz="1400">
              <a:solidFill>
                <a:schemeClr val="dk1"/>
              </a:solidFill>
              <a:latin typeface="Calibri"/>
              <a:ea typeface="Calibri"/>
              <a:cs typeface="Calibri"/>
              <a:sym typeface="Calibri"/>
            </a:endParaRPr>
          </a:p>
        </p:txBody>
      </p:sp>
      <p:sp>
        <p:nvSpPr>
          <p:cNvPr id="861" name="Google Shape;861;g25bc0b048ed_0_1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5bc0b048ed_0_1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how in order to identify unsafe conditions, acts, or procedures that significantly contributed to the incident, you have to ask yourself questions. Why did this incident happen?  What was the sequence of events? Why did each event happen? Avoid stopping at personal factors such as “the worker was careless.” These are the ones that can be addressed quickly and with more immediate effect.</a:t>
            </a:r>
            <a:endParaRPr sz="1400">
              <a:solidFill>
                <a:schemeClr val="dk1"/>
              </a:solidFill>
              <a:latin typeface="Calibri"/>
              <a:ea typeface="Calibri"/>
              <a:cs typeface="Calibri"/>
              <a:sym typeface="Calibri"/>
            </a:endParaRPr>
          </a:p>
        </p:txBody>
      </p:sp>
      <p:sp>
        <p:nvSpPr>
          <p:cNvPr id="877" name="Google Shape;877;g25bc0b048ed_0_1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5bc0b048ed_0_1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you will look at an example. </a:t>
            </a:r>
            <a:endParaRPr sz="14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Imagine a situation where icy conditions make walking in the parking lot dangerous. As a result, a worker falls down while crossing between buildings. Is it the worker’s fault for walking in an unsafe area? Perhaps, but other factors may play a part. Perhaps the parking lot was not salted properly, or the type of salt was ineffective. Maybe some debris was littering the parking lot and making it difficult to walk. Maybe there was a clogged gutter that was causing an unusual amount of water to spill on the parking lot.</a:t>
            </a:r>
            <a:endParaRPr sz="14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These are the kinds of unsafe conditions, acts or procedures that could contribute to the incident.</a:t>
            </a:r>
            <a:endParaRPr sz="1400">
              <a:solidFill>
                <a:schemeClr val="dk1"/>
              </a:solidFill>
              <a:latin typeface="Calibri"/>
              <a:ea typeface="Calibri"/>
              <a:cs typeface="Calibri"/>
              <a:sym typeface="Calibri"/>
            </a:endParaRPr>
          </a:p>
        </p:txBody>
      </p:sp>
      <p:sp>
        <p:nvSpPr>
          <p:cNvPr id="891" name="Google Shape;891;g25bc0b048ed_0_1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5bc0b048ed_0_1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latin typeface="Calibri"/>
                <a:ea typeface="Calibri"/>
                <a:cs typeface="Calibri"/>
                <a:sym typeface="Calibri"/>
              </a:rPr>
              <a:t>Explain that in this section your participants will learn about the importance of putting effective preliminary corrective actions in place.</a:t>
            </a:r>
            <a:endParaRPr sz="1400">
              <a:latin typeface="Calibri"/>
              <a:ea typeface="Calibri"/>
              <a:cs typeface="Calibri"/>
              <a:sym typeface="Calibri"/>
            </a:endParaRPr>
          </a:p>
          <a:p>
            <a:pPr marL="0" lvl="0" indent="0" algn="l" rtl="0">
              <a:spcBef>
                <a:spcPts val="0"/>
              </a:spcBef>
              <a:spcAft>
                <a:spcPts val="0"/>
              </a:spcAft>
              <a:buNone/>
            </a:pP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CA" sz="1400">
                <a:latin typeface="Calibri"/>
                <a:ea typeface="Calibri"/>
                <a:cs typeface="Calibri"/>
                <a:sym typeface="Calibri"/>
              </a:rPr>
              <a:t>Let your participants know that the regulations use the terminology “Preliminary Corrective Actions”, which are essentially recommendations.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CA" sz="1400">
                <a:latin typeface="Calibri"/>
                <a:ea typeface="Calibri"/>
                <a:cs typeface="Calibri"/>
                <a:sym typeface="Calibri"/>
              </a:rPr>
              <a:t>You want to emphasize to your participants the importance of putting effective preliminary corrective actions in place as part of an investigation. Reference WCA s. 71(3):  ”Following the preliminary investigation, the employer must, without undue delay, undertake any corrective action determined to be necessary under subsection 71(1)(b).”</a:t>
            </a:r>
            <a:endParaRPr sz="1400">
              <a:latin typeface="Calibri"/>
              <a:ea typeface="Calibri"/>
              <a:cs typeface="Calibri"/>
              <a:sym typeface="Calibri"/>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05" name="Google Shape;905;g25bc0b048ed_0_1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5bc0b048ed_0_1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your participants should understand by this point that identifying the unsafe conditions, acts, and procedures will be essential to developing effective preliminary corrective actions.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Let your participants know that if they have done a good job of finding the unsafe conditions, acts, and procedures, they should be able to write good recommendations.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 recommendation needs to be linked directly to the unsafe conditions, acts, and procedures.</a:t>
            </a:r>
            <a:endParaRPr sz="1400">
              <a:solidFill>
                <a:schemeClr val="dk1"/>
              </a:solidFill>
              <a:latin typeface="Calibri"/>
              <a:ea typeface="Calibri"/>
              <a:cs typeface="Calibri"/>
              <a:sym typeface="Calibri"/>
            </a:endParaRPr>
          </a:p>
        </p:txBody>
      </p:sp>
      <p:sp>
        <p:nvSpPr>
          <p:cNvPr id="920" name="Google Shape;920;g25bc0b048ed_0_1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bc0b048ed_0_1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Talk to your participants about the importance of developing corrective actions that are SMART.</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SMART means: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Specific – giving an idea of actions to be taken to achieve the intended outcome(s);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Measurable – able to be followed up on to confirm that the actions have been done;</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Achievable – recommended actions must be able to be carried out;</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Realistic – cost effective, as well as practical (taking into account legal and other constraints)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Timely – you want recommendations to be completed as soon as possible to prevent recurrence – but they should have a reasonable timeframe.</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lnSpc>
                <a:spcPct val="115000"/>
              </a:lnSpc>
              <a:spcBef>
                <a:spcPts val="0"/>
              </a:spcBef>
              <a:spcAft>
                <a:spcPts val="600"/>
              </a:spcAft>
              <a:buNone/>
            </a:pPr>
            <a:r>
              <a:rPr lang="en-CA" sz="1400">
                <a:solidFill>
                  <a:schemeClr val="dk1"/>
                </a:solidFill>
                <a:latin typeface="Calibri"/>
                <a:ea typeface="Calibri"/>
                <a:cs typeface="Calibri"/>
                <a:sym typeface="Calibri"/>
              </a:rPr>
              <a:t>PARTICIPANT MANUAL: Give your participants a couple of minutes to write down the key characteristics of effective corrective actions (i.e., SMART).</a:t>
            </a:r>
            <a:endParaRPr sz="1400">
              <a:solidFill>
                <a:schemeClr val="dk1"/>
              </a:solidFill>
              <a:latin typeface="Calibri"/>
              <a:ea typeface="Calibri"/>
              <a:cs typeface="Calibri"/>
              <a:sym typeface="Calibri"/>
            </a:endParaRPr>
          </a:p>
        </p:txBody>
      </p:sp>
      <p:sp>
        <p:nvSpPr>
          <p:cNvPr id="933" name="Google Shape;933;g25bc0b048ed_0_1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5bc0b048ed_0_1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examples of SMART recommendations. Compare them to NON-SMART examples.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Let’s say a significant fire started at the worksite and one of the contributing factors was that the appropriate fire fighting equipment wasn’t on site. What are effective corrective actions to prevent this from happening in the future? </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Review each example: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Specific</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Susan S. the supervisor is to inspect all 8 of the worker’s pickups to make sure they have all the required emergency equipment (backpack pump, shovel, spill kit and fire extinguisher).</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Non-specific</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We need to improve how we respond to emergencies.</a:t>
            </a:r>
            <a:endParaRPr sz="1400">
              <a:solidFill>
                <a:schemeClr val="dk1"/>
              </a:solidFill>
              <a:latin typeface="Calibri"/>
              <a:ea typeface="Calibri"/>
              <a:cs typeface="Calibri"/>
              <a:sym typeface="Calibri"/>
            </a:endParaRPr>
          </a:p>
        </p:txBody>
      </p:sp>
      <p:sp>
        <p:nvSpPr>
          <p:cNvPr id="946" name="Google Shape;946;g25bc0b048ed_0_1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5bc0b048ed_0_1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Review this example: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Measurable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Document the inspections on the monthly pickup inspection report and submit to Gary G., the shop manager who will replace any missing items.</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Non-measurable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Make sure everyone has their emergency equipment.</a:t>
            </a:r>
            <a:endParaRPr sz="1400">
              <a:solidFill>
                <a:schemeClr val="dk1"/>
              </a:solidFill>
              <a:latin typeface="Calibri"/>
              <a:ea typeface="Calibri"/>
              <a:cs typeface="Calibri"/>
              <a:sym typeface="Calibri"/>
            </a:endParaRPr>
          </a:p>
        </p:txBody>
      </p:sp>
      <p:sp>
        <p:nvSpPr>
          <p:cNvPr id="960" name="Google Shape;960;g25bc0b048ed_0_1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5bc0b048ed_0_1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Review this example: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Achievable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All the workers have been instructed to bring their pickups to the office to be inspected tomorrow (Wednesday, September 15).</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Not Achievable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The workers and their pickups are at various field sites and camps but should be back at some point this week.</a:t>
            </a:r>
            <a:endParaRPr sz="1400">
              <a:solidFill>
                <a:schemeClr val="dk1"/>
              </a:solidFill>
              <a:latin typeface="Calibri"/>
              <a:ea typeface="Calibri"/>
              <a:cs typeface="Calibri"/>
              <a:sym typeface="Calibri"/>
            </a:endParaRPr>
          </a:p>
        </p:txBody>
      </p:sp>
      <p:sp>
        <p:nvSpPr>
          <p:cNvPr id="974" name="Google Shape;974;g25bc0b048ed_0_1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39ee3bcdea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Facilitate introductions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Talk about and review the layout/organization of the Participant Manual</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Introduce yourself</a:t>
            </a:r>
            <a:endParaRPr sz="1400">
              <a:solidFill>
                <a:schemeClr val="dk1"/>
              </a:solidFill>
              <a:latin typeface="Calibri"/>
              <a:ea typeface="Calibri"/>
              <a:cs typeface="Calibri"/>
              <a:sym typeface="Calibri"/>
            </a:endParaRPr>
          </a:p>
        </p:txBody>
      </p:sp>
      <p:sp>
        <p:nvSpPr>
          <p:cNvPr id="146" name="Google Shape;146;g239ee3bcdea_0_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5bc0b048ed_0_1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Review this example: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Realistic</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Susan must submit the reports to Gary no later than Friday, Sept. 17 and he will replace any missing equipment..</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Not Realistic</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Purchase anything that is missing and we’ll reimburse you later.</a:t>
            </a:r>
            <a:endParaRPr sz="1400">
              <a:solidFill>
                <a:schemeClr val="dk1"/>
              </a:solidFill>
              <a:latin typeface="Calibri"/>
              <a:ea typeface="Calibri"/>
              <a:cs typeface="Calibri"/>
              <a:sym typeface="Calibri"/>
            </a:endParaRPr>
          </a:p>
        </p:txBody>
      </p:sp>
      <p:sp>
        <p:nvSpPr>
          <p:cNvPr id="988" name="Google Shape;988;g25bc0b048ed_0_1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5bc0b048ed_0_1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Review this example:</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Timely</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Any replacement equipment will be purchased by Gary on Monday, Sept. 20 and placed on the pickups on Tuesday, Sept. 21.</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Not Timely</a:t>
            </a:r>
            <a:endParaRPr sz="1400">
              <a:solidFill>
                <a:srgbClr val="22222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CA" sz="1400">
                <a:solidFill>
                  <a:srgbClr val="222222"/>
                </a:solidFill>
                <a:latin typeface="Calibri"/>
                <a:ea typeface="Calibri"/>
                <a:cs typeface="Calibri"/>
                <a:sym typeface="Calibri"/>
              </a:rPr>
              <a:t>This should be done in the next couple of months.</a:t>
            </a:r>
            <a:endParaRPr sz="1400">
              <a:solidFill>
                <a:schemeClr val="dk1"/>
              </a:solidFill>
              <a:latin typeface="Calibri"/>
              <a:ea typeface="Calibri"/>
              <a:cs typeface="Calibri"/>
              <a:sym typeface="Calibri"/>
            </a:endParaRPr>
          </a:p>
        </p:txBody>
      </p:sp>
      <p:sp>
        <p:nvSpPr>
          <p:cNvPr id="1002" name="Google Shape;1002;g25bc0b048ed_0_13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5bc0b048ed_0_1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1200">
                <a:solidFill>
                  <a:schemeClr val="dk1"/>
                </a:solidFill>
              </a:rPr>
              <a:t>Now that participants know more about effective corrective actions, let them know that they are no longer allowed to use the following recommendations as they are essentially meaningless. </a:t>
            </a:r>
            <a:endParaRPr sz="1400">
              <a:solidFill>
                <a:srgbClr val="222222"/>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Work Safely</a:t>
            </a:r>
            <a:endParaRPr sz="1400">
              <a:solidFill>
                <a:srgbClr val="222222"/>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Don’t take chances</a:t>
            </a:r>
            <a:endParaRPr sz="1400">
              <a:solidFill>
                <a:srgbClr val="222222"/>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Watch out!</a:t>
            </a:r>
            <a:endParaRPr sz="1400">
              <a:solidFill>
                <a:srgbClr val="222222"/>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Be more careful.</a:t>
            </a:r>
            <a:endParaRPr sz="1400">
              <a:solidFill>
                <a:srgbClr val="222222"/>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Drive defensively.</a:t>
            </a:r>
            <a:endParaRPr sz="1400">
              <a:solidFill>
                <a:srgbClr val="222222"/>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Pay more attention.</a:t>
            </a:r>
            <a:endParaRPr sz="1400">
              <a:solidFill>
                <a:srgbClr val="222222"/>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rgbClr val="222222"/>
                </a:solidFill>
                <a:latin typeface="Calibri"/>
                <a:ea typeface="Calibri"/>
                <a:cs typeface="Calibri"/>
                <a:sym typeface="Calibri"/>
              </a:rPr>
              <a:t>Avoid hazards.</a:t>
            </a:r>
            <a:endParaRPr sz="1400">
              <a:solidFill>
                <a:srgbClr val="222222"/>
              </a:solidFill>
              <a:latin typeface="Calibri"/>
              <a:ea typeface="Calibri"/>
              <a:cs typeface="Calibri"/>
              <a:sym typeface="Calibri"/>
            </a:endParaRPr>
          </a:p>
          <a:p>
            <a:pPr marL="0" lvl="0" indent="0" algn="l" rtl="0">
              <a:lnSpc>
                <a:spcPct val="115000"/>
              </a:lnSpc>
              <a:spcBef>
                <a:spcPts val="600"/>
              </a:spcBef>
              <a:spcAft>
                <a:spcPts val="600"/>
              </a:spcAft>
              <a:buNone/>
            </a:pPr>
            <a:r>
              <a:rPr lang="en-CA" sz="1400">
                <a:solidFill>
                  <a:srgbClr val="222222"/>
                </a:solidFill>
                <a:latin typeface="Calibri"/>
                <a:ea typeface="Calibri"/>
                <a:cs typeface="Calibri"/>
                <a:sym typeface="Calibri"/>
              </a:rPr>
              <a:t>None of these meet the SMART criteria.</a:t>
            </a:r>
            <a:endParaRPr sz="1400">
              <a:solidFill>
                <a:srgbClr val="222222"/>
              </a:solidFill>
              <a:latin typeface="Calibri"/>
              <a:ea typeface="Calibri"/>
              <a:cs typeface="Calibri"/>
              <a:sym typeface="Calibri"/>
            </a:endParaRPr>
          </a:p>
        </p:txBody>
      </p:sp>
      <p:sp>
        <p:nvSpPr>
          <p:cNvPr id="1016" name="Google Shape;1016;g25bc0b048ed_0_1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5bc0b048ed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200">
                <a:solidFill>
                  <a:srgbClr val="222222"/>
                </a:solidFill>
              </a:rPr>
              <a:t>Discuss some key components regarding corrective action recommendations.</a:t>
            </a:r>
            <a:endParaRPr sz="12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CA" sz="1200">
                <a:solidFill>
                  <a:srgbClr val="222222"/>
                </a:solidFill>
              </a:rPr>
              <a:t>Recommendations should be:</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CA" sz="1200">
                <a:solidFill>
                  <a:srgbClr val="222222"/>
                </a:solidFill>
              </a:rPr>
              <a:t>Developed in the preliminary investigation.</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CA" sz="1200">
                <a:solidFill>
                  <a:srgbClr val="222222"/>
                </a:solidFill>
              </a:rPr>
              <a:t>Reviewed/revised/updated as necessary after all information has been collected and all causes identified in the full final report.</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CA" sz="1200">
                <a:solidFill>
                  <a:srgbClr val="222222"/>
                </a:solidFill>
              </a:rPr>
              <a:t>Linked directly to the unsafe conditions, acts and procedures  that contributed to the incident.</a:t>
            </a:r>
            <a:endParaRPr sz="1600">
              <a:solidFill>
                <a:schemeClr val="dk1"/>
              </a:solidFill>
            </a:endParaRPr>
          </a:p>
        </p:txBody>
      </p:sp>
      <p:sp>
        <p:nvSpPr>
          <p:cNvPr id="1030" name="Google Shape;1030;g25bc0b048ed_0_1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5bc0b048ed_0_1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how in this section, your participants will learn about the importance of identifying the causes of an incident.</a:t>
            </a:r>
            <a:endParaRPr sz="1400">
              <a:solidFill>
                <a:schemeClr val="dk1"/>
              </a:solidFill>
              <a:latin typeface="Calibri"/>
              <a:ea typeface="Calibri"/>
              <a:cs typeface="Calibri"/>
              <a:sym typeface="Calibri"/>
            </a:endParaRPr>
          </a:p>
        </p:txBody>
      </p:sp>
      <p:sp>
        <p:nvSpPr>
          <p:cNvPr id="1044" name="Google Shape;1044;g25bc0b048ed_0_1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237e616aab3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Explain that the next investigation step is to think beyond the immediate actions that need to be taken to the deeper, underlying causes of the incident.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These are generally causes that will require corrections that take a longer time to implement.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Explain how to use the document that gives the cause of definitions.</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Give an example: Grip or hold.</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PARTICIPANT MANUAL: Point out the activity where they have to identify the cause in specific examples.</a:t>
            </a:r>
            <a:endParaRPr sz="1400">
              <a:solidFill>
                <a:schemeClr val="dk1"/>
              </a:solidFill>
              <a:latin typeface="Calibri"/>
              <a:ea typeface="Calibri"/>
              <a:cs typeface="Calibri"/>
              <a:sym typeface="Calibri"/>
            </a:endParaRPr>
          </a:p>
        </p:txBody>
      </p:sp>
      <p:sp>
        <p:nvSpPr>
          <p:cNvPr id="1059" name="Google Shape;1059;g237e616aab3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5bc0b048ed_0_1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how asking questions is a key part of an incident investigation. Some questions are easier to answer than others but usually answering the harder questions reveal the most useful information.</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Who/what/where - are usually easy to identify</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When - may or may not be easy, depending on the last check in and whether the incident was observed or not.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Why &amp; How - These questions get to the guts of the investigation. They also take the most time to determine (depending on the investigator’s skills).</a:t>
            </a:r>
            <a:endParaRPr sz="1400">
              <a:solidFill>
                <a:schemeClr val="dk1"/>
              </a:solidFill>
              <a:latin typeface="Calibri"/>
              <a:ea typeface="Calibri"/>
              <a:cs typeface="Calibri"/>
              <a:sym typeface="Calibri"/>
            </a:endParaRPr>
          </a:p>
        </p:txBody>
      </p:sp>
      <p:sp>
        <p:nvSpPr>
          <p:cNvPr id="1073" name="Google Shape;1073;g25bc0b048ed_0_1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5bc0b048ed_0_1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to the participants that one approach to digging into causes is the ‘Five Why’s’, which involves asking “Why?” several times (usually 4 or 5 times) each time an answer or reason comes up for what happened.</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that:</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 Five Why’s is a system of continuing to ask objective, open-ended questions until the answer is simple and clear.</a:t>
            </a:r>
            <a:endParaRPr sz="1400">
              <a:solidFill>
                <a:schemeClr val="dk1"/>
              </a:solidFill>
              <a:latin typeface="Calibri"/>
              <a:ea typeface="Calibri"/>
              <a:cs typeface="Calibri"/>
              <a:sym typeface="Calibri"/>
            </a:endParaRPr>
          </a:p>
        </p:txBody>
      </p:sp>
      <p:sp>
        <p:nvSpPr>
          <p:cNvPr id="1091" name="Google Shape;1091;g25bc0b048ed_0_1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25bc0b048ed_0_1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that you will look at an example.</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Review the use of Why questions.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Review the unsafe conditions, acts, or procedures?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Review the causes?</a:t>
            </a:r>
            <a:endParaRPr sz="1400">
              <a:solidFill>
                <a:schemeClr val="dk1"/>
              </a:solidFill>
              <a:latin typeface="Calibri"/>
              <a:ea typeface="Calibri"/>
              <a:cs typeface="Calibri"/>
              <a:sym typeface="Calibri"/>
            </a:endParaRPr>
          </a:p>
        </p:txBody>
      </p:sp>
      <p:sp>
        <p:nvSpPr>
          <p:cNvPr id="1105" name="Google Shape;1105;g25bc0b048ed_0_14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5bc0b048ed_0_1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the term “human factors.”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the many human factors that need to be considered when investigating incidents including facilities, management systems and people.  </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Key Points: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Workers do not intend to create incidents.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They do things that seem reasonable to them.</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They do not think they will get hurt.</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 key question to ask:</a:t>
            </a:r>
            <a:endParaRPr sz="14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How is it that the action seemed reasonable, rational and safe to the worker at that time?</a:t>
            </a:r>
            <a:endParaRPr sz="14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Review the examples in the manual that show how “common sense” is relative.</a:t>
            </a:r>
            <a:endParaRPr sz="1400">
              <a:solidFill>
                <a:schemeClr val="dk1"/>
              </a:solidFill>
              <a:latin typeface="Calibri"/>
              <a:ea typeface="Calibri"/>
              <a:cs typeface="Calibri"/>
              <a:sym typeface="Calibri"/>
            </a:endParaRPr>
          </a:p>
        </p:txBody>
      </p:sp>
      <p:sp>
        <p:nvSpPr>
          <p:cNvPr id="1120" name="Google Shape;1120;g25bc0b048ed_0_1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5bc0b048ed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the course objectives</a:t>
            </a:r>
            <a:endParaRPr sz="1400">
              <a:solidFill>
                <a:schemeClr val="dk1"/>
              </a:solidFill>
              <a:latin typeface="Calibri"/>
              <a:ea typeface="Calibri"/>
              <a:cs typeface="Calibri"/>
              <a:sym typeface="Calibri"/>
            </a:endParaRPr>
          </a:p>
        </p:txBody>
      </p:sp>
      <p:sp>
        <p:nvSpPr>
          <p:cNvPr id="163" name="Google Shape;163;g25bc0b048ed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5bc0b048ed_0_14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PARTICIPANT MANUAL: Ask your participants to brainstorm all the things that might be affecting the worker.</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Then ask how those things might affect the worker’s ability to do their job, their judgement, etc.</a:t>
            </a:r>
            <a:endParaRPr sz="1400">
              <a:solidFill>
                <a:schemeClr val="dk1"/>
              </a:solidFill>
              <a:latin typeface="Calibri"/>
              <a:ea typeface="Calibri"/>
              <a:cs typeface="Calibri"/>
              <a:sym typeface="Calibri"/>
            </a:endParaRPr>
          </a:p>
        </p:txBody>
      </p:sp>
      <p:sp>
        <p:nvSpPr>
          <p:cNvPr id="1139" name="Google Shape;1139;g25bc0b048ed_0_14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25bc0b048ed_0_1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CA" sz="1400">
                <a:solidFill>
                  <a:schemeClr val="dk1"/>
                </a:solidFill>
                <a:latin typeface="Calibri"/>
                <a:ea typeface="Calibri"/>
                <a:cs typeface="Calibri"/>
                <a:sym typeface="Calibri"/>
              </a:rPr>
              <a:t>In this section, your participants will learn about the importance of putting additional corrective actions in place.</a:t>
            </a:r>
            <a:endParaRPr sz="1400">
              <a:solidFill>
                <a:schemeClr val="dk1"/>
              </a:solidFill>
              <a:latin typeface="Calibri"/>
              <a:ea typeface="Calibri"/>
              <a:cs typeface="Calibri"/>
              <a:sym typeface="Calibri"/>
            </a:endParaRPr>
          </a:p>
        </p:txBody>
      </p:sp>
      <p:sp>
        <p:nvSpPr>
          <p:cNvPr id="1153" name="Google Shape;1153;g25bc0b048ed_0_1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5bc0b048ed_0_1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a:solidFill>
                  <a:schemeClr val="dk1"/>
                </a:solidFill>
                <a:latin typeface="Open Sans"/>
                <a:ea typeface="Open Sans"/>
                <a:cs typeface="Open Sans"/>
                <a:sym typeface="Open Sans"/>
              </a:rPr>
              <a:t>Discuss how additional corrective actions will address the causes identified in the previous step.</a:t>
            </a: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CA">
                <a:solidFill>
                  <a:schemeClr val="dk1"/>
                </a:solidFill>
                <a:latin typeface="Open Sans"/>
                <a:ea typeface="Open Sans"/>
                <a:cs typeface="Open Sans"/>
                <a:sym typeface="Open Sans"/>
              </a:rPr>
              <a:t>Remind them that corrective actions aim to:</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Char char="●"/>
            </a:pPr>
            <a:r>
              <a:rPr lang="en-CA">
                <a:solidFill>
                  <a:schemeClr val="dk1"/>
                </a:solidFill>
                <a:latin typeface="Open Sans"/>
                <a:ea typeface="Open Sans"/>
                <a:cs typeface="Open Sans"/>
                <a:sym typeface="Open Sans"/>
              </a:rPr>
              <a:t>Correct a condition or problem within the company</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Char char="●"/>
            </a:pPr>
            <a:r>
              <a:rPr lang="en-CA">
                <a:solidFill>
                  <a:schemeClr val="dk1"/>
                </a:solidFill>
                <a:latin typeface="Open Sans"/>
                <a:ea typeface="Open Sans"/>
                <a:cs typeface="Open Sans"/>
                <a:sym typeface="Open Sans"/>
              </a:rPr>
              <a:t>Prevent similar incidents from happening in the future </a:t>
            </a: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CA">
                <a:solidFill>
                  <a:schemeClr val="dk1"/>
                </a:solidFill>
                <a:latin typeface="Open Sans"/>
                <a:ea typeface="Open Sans"/>
                <a:cs typeface="Open Sans"/>
                <a:sym typeface="Open Sans"/>
              </a:rPr>
              <a:t>To be effective, it’s necessary that the deeper, underlying causes be accurately identified. </a:t>
            </a:r>
            <a:endParaRPr sz="1600">
              <a:solidFill>
                <a:schemeClr val="dk1"/>
              </a:solidFill>
            </a:endParaRPr>
          </a:p>
        </p:txBody>
      </p:sp>
      <p:sp>
        <p:nvSpPr>
          <p:cNvPr id="1168" name="Google Shape;1168;g25bc0b048ed_0_1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25bc0b048ed_0_14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Calibri"/>
              <a:buChar char="●"/>
            </a:pPr>
            <a:r>
              <a:rPr lang="en-CA" sz="1400">
                <a:latin typeface="Calibri"/>
                <a:ea typeface="Calibri"/>
                <a:cs typeface="Calibri"/>
                <a:sym typeface="Calibri"/>
              </a:rPr>
              <a:t>Explain that corrective action logs (CAL) are created to keep track of the planned corrective actions and follow up. </a:t>
            </a:r>
            <a:endParaRPr sz="140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CA" sz="1400">
                <a:latin typeface="Calibri"/>
                <a:ea typeface="Calibri"/>
                <a:cs typeface="Calibri"/>
                <a:sym typeface="Calibri"/>
              </a:rPr>
              <a:t>They may be created as the result of the incident, but also could be due to a hazard or change in condition that’s been identified or reported.</a:t>
            </a:r>
            <a:endParaRPr sz="1400">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CA" sz="1400">
                <a:latin typeface="Calibri"/>
                <a:ea typeface="Calibri"/>
                <a:cs typeface="Calibri"/>
                <a:sym typeface="Calibri"/>
              </a:rPr>
              <a:t>They should also be discussed at safety meetings.</a:t>
            </a:r>
            <a:endParaRPr sz="1400">
              <a:latin typeface="Calibri"/>
              <a:ea typeface="Calibri"/>
              <a:cs typeface="Calibri"/>
              <a:sym typeface="Calibri"/>
            </a:endParaRPr>
          </a:p>
        </p:txBody>
      </p:sp>
      <p:sp>
        <p:nvSpPr>
          <p:cNvPr id="1182" name="Google Shape;1182;g25bc0b048ed_0_1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5bc0b048ed_0_14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you will do an activity to practice looking at effective incident investigations. You’ll do this by looking at two completed Incident Investigation forms. </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Use the “Poor” (R-05 handout - Example A) and “Good (R-06 handout - Example B)” examples (found in the Resources section) of the completed Incident Investigation form. Review and compare the information written on each form. Have the participants list their observations in the PARTICIPANT MANUAL.</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Discuss with your participants what errors and incomplete information they see on the bad example and how it differs from what is on the good investigation form.</a:t>
            </a:r>
            <a:endParaRPr sz="1400">
              <a:solidFill>
                <a:schemeClr val="dk1"/>
              </a:solidFill>
              <a:latin typeface="Calibri"/>
              <a:ea typeface="Calibri"/>
              <a:cs typeface="Calibri"/>
              <a:sym typeface="Calibri"/>
            </a:endParaRPr>
          </a:p>
        </p:txBody>
      </p:sp>
      <p:sp>
        <p:nvSpPr>
          <p:cNvPr id="1196" name="Google Shape;1196;g25bc0b048ed_0_1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5bc0b048ed_0_14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submission process.</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the form should be signed by management.</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how you need to explain all blank spaces.</a:t>
            </a:r>
            <a:endParaRPr sz="1400">
              <a:solidFill>
                <a:schemeClr val="dk1"/>
              </a:solidFill>
              <a:latin typeface="Calibri"/>
              <a:ea typeface="Calibri"/>
              <a:cs typeface="Calibri"/>
              <a:sym typeface="Calibri"/>
            </a:endParaRPr>
          </a:p>
        </p:txBody>
      </p:sp>
      <p:sp>
        <p:nvSpPr>
          <p:cNvPr id="1210" name="Google Shape;1210;g25bc0b048ed_0_1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5bc0b048ed_0_14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the purpose of follow up.</a:t>
            </a:r>
            <a:endParaRPr sz="1400">
              <a:solidFill>
                <a:schemeClr val="dk1"/>
              </a:solidFill>
              <a:latin typeface="Calibri"/>
              <a:ea typeface="Calibri"/>
              <a:cs typeface="Calibri"/>
              <a:sym typeface="Calibri"/>
            </a:endParaRPr>
          </a:p>
        </p:txBody>
      </p:sp>
      <p:sp>
        <p:nvSpPr>
          <p:cNvPr id="1225" name="Google Shape;1225;g25bc0b048ed_0_1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5bc0b048ed_0_1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WCA regulation s.71 &amp; 72.</a:t>
            </a:r>
            <a:endParaRPr sz="1400">
              <a:solidFill>
                <a:schemeClr val="dk1"/>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100"/>
              <a:buFont typeface="Arial"/>
              <a:buNone/>
            </a:pPr>
            <a:r>
              <a:rPr lang="en-CA" sz="14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https://www.worksafebc.com/en/law-policy/occupational-health-safety/searchable-ohs-regulation/workers-compensation-act/part-2-occupational-health-and-safety#SectionNumber:Part2Div10Sec71</a:t>
            </a:r>
            <a:endParaRPr sz="1400">
              <a:solidFill>
                <a:schemeClr val="dk1"/>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lnSpc>
                <a:spcPct val="110000"/>
              </a:lnSpc>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how:</a:t>
            </a:r>
            <a:endParaRPr sz="1400">
              <a:solidFill>
                <a:schemeClr val="dk1"/>
              </a:solidFill>
              <a:latin typeface="Calibri"/>
              <a:ea typeface="Calibri"/>
              <a:cs typeface="Calibri"/>
              <a:sym typeface="Calibri"/>
            </a:endParaRPr>
          </a:p>
          <a:p>
            <a:pPr marL="457200" lvl="0" indent="-317500" algn="l" rtl="0">
              <a:lnSpc>
                <a:spcPct val="110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 person should be identified who is responsible for completing the action</a:t>
            </a:r>
            <a:endParaRPr sz="1400">
              <a:solidFill>
                <a:schemeClr val="dk1"/>
              </a:solidFill>
              <a:latin typeface="Calibri"/>
              <a:ea typeface="Calibri"/>
              <a:cs typeface="Calibri"/>
              <a:sym typeface="Calibri"/>
            </a:endParaRPr>
          </a:p>
          <a:p>
            <a:pPr marL="457200" lvl="0" indent="-317500" algn="l" rtl="0">
              <a:lnSpc>
                <a:spcPct val="110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A deadline should be assigned to each action</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the role of management and the Joint Health and Safety Committee.</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Discuss corrective action logs (CAL).</a:t>
            </a:r>
            <a:endParaRPr sz="1400">
              <a:solidFill>
                <a:schemeClr val="dk1"/>
              </a:solidFill>
              <a:latin typeface="Calibri"/>
              <a:ea typeface="Calibri"/>
              <a:cs typeface="Calibri"/>
              <a:sym typeface="Calibri"/>
            </a:endParaRPr>
          </a:p>
        </p:txBody>
      </p:sp>
      <p:sp>
        <p:nvSpPr>
          <p:cNvPr id="1240" name="Google Shape;1240;g25bc0b048ed_0_14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25bc0b048ed_0_1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CA" sz="1400">
                <a:solidFill>
                  <a:schemeClr val="dk1"/>
                </a:solidFill>
                <a:latin typeface="Calibri"/>
                <a:ea typeface="Calibri"/>
                <a:cs typeface="Calibri"/>
                <a:sym typeface="Calibri"/>
              </a:rPr>
              <a:t>Explain how they need to follow up and ask:</a:t>
            </a:r>
            <a:endParaRPr sz="1400">
              <a:solidFill>
                <a:schemeClr val="dk1"/>
              </a:solidFill>
              <a:latin typeface="Calibri"/>
              <a:ea typeface="Calibri"/>
              <a:cs typeface="Calibri"/>
              <a:sym typeface="Calibri"/>
            </a:endParaRPr>
          </a:p>
          <a:p>
            <a:pPr marL="457200" lvl="0" indent="-317500" algn="l" rtl="0">
              <a:lnSpc>
                <a:spcPct val="110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Did the corrective action work?</a:t>
            </a: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What were the consequences and impacts? What was learned?</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r>
              <a:rPr lang="en-CA" sz="1400">
                <a:solidFill>
                  <a:schemeClr val="dk1"/>
                </a:solidFill>
                <a:latin typeface="Calibri"/>
                <a:ea typeface="Calibri"/>
                <a:cs typeface="Calibri"/>
                <a:sym typeface="Calibri"/>
              </a:rPr>
              <a:t>Explain the benefits/importance of communication.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Communicate widely, internally and externally</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Share with the industry</a:t>
            </a:r>
            <a:endParaRPr sz="1400">
              <a:solidFill>
                <a:schemeClr val="dk1"/>
              </a:solidFill>
              <a:latin typeface="Calibri"/>
              <a:ea typeface="Calibri"/>
              <a:cs typeface="Calibri"/>
              <a:sym typeface="Calibri"/>
            </a:endParaRPr>
          </a:p>
        </p:txBody>
      </p:sp>
      <p:sp>
        <p:nvSpPr>
          <p:cNvPr id="1254" name="Google Shape;1254;g25bc0b048ed_0_1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5bc0b048ed_0_15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1400">
                <a:solidFill>
                  <a:schemeClr val="dk1"/>
                </a:solidFill>
                <a:latin typeface="Calibri"/>
                <a:ea typeface="Calibri"/>
                <a:cs typeface="Calibri"/>
                <a:sym typeface="Calibri"/>
              </a:rPr>
              <a:t>Explain that you will now wrap up the “How to Investigate” section.</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CA" sz="1400">
                <a:solidFill>
                  <a:schemeClr val="dk1"/>
                </a:solidFill>
                <a:latin typeface="Calibri"/>
                <a:ea typeface="Calibri"/>
                <a:cs typeface="Calibri"/>
                <a:sym typeface="Calibri"/>
              </a:rPr>
              <a:t>Review the different stages of an investigation.</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CA" sz="1400">
                <a:solidFill>
                  <a:schemeClr val="dk1"/>
                </a:solidFill>
                <a:latin typeface="Calibri"/>
                <a:ea typeface="Calibri"/>
                <a:cs typeface="Calibri"/>
                <a:sym typeface="Calibri"/>
              </a:rPr>
              <a:t>Remind them:</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Investigation is a process.</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The steps are there to create a system that helps you be thorough.</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What each step is and a brief reminder of what happens in each step.</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600"/>
              </a:spcAft>
              <a:buClr>
                <a:schemeClr val="dk1"/>
              </a:buClr>
              <a:buSzPts val="1400"/>
              <a:buFont typeface="Calibri"/>
              <a:buChar char="●"/>
            </a:pPr>
            <a:r>
              <a:rPr lang="en-CA" sz="1400">
                <a:solidFill>
                  <a:schemeClr val="dk1"/>
                </a:solidFill>
                <a:latin typeface="Calibri"/>
                <a:ea typeface="Calibri"/>
                <a:cs typeface="Calibri"/>
                <a:sym typeface="Calibri"/>
              </a:rPr>
              <a:t>These steps are designed to match with what needs to be put into the WorkSafeBC form 52E40.</a:t>
            </a:r>
            <a:endParaRPr sz="1400">
              <a:solidFill>
                <a:schemeClr val="dk1"/>
              </a:solidFill>
              <a:latin typeface="Calibri"/>
              <a:ea typeface="Calibri"/>
              <a:cs typeface="Calibri"/>
              <a:sym typeface="Calibri"/>
            </a:endParaRPr>
          </a:p>
        </p:txBody>
      </p:sp>
      <p:sp>
        <p:nvSpPr>
          <p:cNvPr id="1269" name="Google Shape;1269;g25bc0b048ed_0_15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5bc0b048ed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4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the safety pyramid concept; how the specifics vary from industry to industry.</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Talk about how investigation of all incidents should be focused on what happened, not laying blame. Laying blame reduces the reporting of incidents.</a:t>
            </a:r>
            <a:endParaRPr sz="1400">
              <a:solidFill>
                <a:schemeClr val="dk1"/>
              </a:solidFill>
              <a:latin typeface="Calibri"/>
              <a:ea typeface="Calibri"/>
              <a:cs typeface="Calibri"/>
              <a:sym typeface="Calibri"/>
            </a:endParaRPr>
          </a:p>
        </p:txBody>
      </p:sp>
      <p:sp>
        <p:nvSpPr>
          <p:cNvPr id="176" name="Google Shape;176;g25bc0b048ed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5c713409ce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that this section is designed to give your participants hands-on practice with conducting an investigation so that they will be better equipped to take on their own investigations if needed. This section is key to ensuring that your participants can apply the theory taught earlier in the course to real life examples. For this reason, ensuring enough time to practice an investigation is desirable.</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this section of the course is important because:</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AutoNum type="arabicPeriod"/>
            </a:pPr>
            <a:r>
              <a:rPr lang="en-CA" sz="1400">
                <a:solidFill>
                  <a:schemeClr val="dk1"/>
                </a:solidFill>
                <a:latin typeface="Calibri"/>
                <a:ea typeface="Calibri"/>
                <a:cs typeface="Calibri"/>
                <a:sym typeface="Calibri"/>
              </a:rPr>
              <a:t>It provides your participants with hands on practice needed to help solidify their understanding of how to conduct an investigation</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AutoNum type="arabicPeriod"/>
            </a:pPr>
            <a:r>
              <a:rPr lang="en-CA" sz="1400">
                <a:solidFill>
                  <a:schemeClr val="dk1"/>
                </a:solidFill>
                <a:latin typeface="Calibri"/>
                <a:ea typeface="Calibri"/>
                <a:cs typeface="Calibri"/>
                <a:sym typeface="Calibri"/>
              </a:rPr>
              <a:t>Practicing investigations is a key aspect of being able to do an effective investigation later.</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AutoNum type="arabicPeriod"/>
            </a:pPr>
            <a:r>
              <a:rPr lang="en-CA" sz="1400">
                <a:solidFill>
                  <a:schemeClr val="dk1"/>
                </a:solidFill>
                <a:latin typeface="Calibri"/>
                <a:ea typeface="Calibri"/>
                <a:cs typeface="Calibri"/>
                <a:sym typeface="Calibri"/>
              </a:rPr>
              <a:t>Allows the trainer to provide feedback on completed investigations and coach participants on the use of the form, and getting to cause(s) as the basis for corrective actions.</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r>
              <a:rPr lang="en-CA" sz="1400">
                <a:solidFill>
                  <a:schemeClr val="dk1"/>
                </a:solidFill>
                <a:latin typeface="Calibri"/>
                <a:ea typeface="Calibri"/>
                <a:cs typeface="Calibri"/>
                <a:sym typeface="Calibri"/>
              </a:rPr>
              <a:t>Explain that you will conduct at least one practice investigation of a fictitious incident with your participants. If you have time, you can do a second exercise.</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600"/>
              </a:spcAft>
              <a:buClr>
                <a:schemeClr val="dk1"/>
              </a:buClr>
              <a:buSzPts val="1100"/>
              <a:buFont typeface="Arial"/>
              <a:buNone/>
            </a:pPr>
            <a:r>
              <a:rPr lang="en-CA" sz="1400">
                <a:solidFill>
                  <a:schemeClr val="dk1"/>
                </a:solidFill>
                <a:latin typeface="Calibri"/>
                <a:ea typeface="Calibri"/>
                <a:cs typeface="Calibri"/>
                <a:sym typeface="Calibri"/>
              </a:rPr>
              <a:t>You will start with the Pickup Incident Investigation.</a:t>
            </a:r>
            <a:endParaRPr sz="1400">
              <a:solidFill>
                <a:schemeClr val="dk1"/>
              </a:solidFill>
              <a:latin typeface="Calibri"/>
              <a:ea typeface="Calibri"/>
              <a:cs typeface="Calibri"/>
              <a:sym typeface="Calibri"/>
            </a:endParaRPr>
          </a:p>
        </p:txBody>
      </p:sp>
      <p:sp>
        <p:nvSpPr>
          <p:cNvPr id="1283" name="Google Shape;1283;g25c713409ce_0_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25c713409ce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400">
                <a:solidFill>
                  <a:schemeClr val="dk1"/>
                </a:solidFill>
                <a:latin typeface="Calibri"/>
                <a:ea typeface="Calibri"/>
                <a:cs typeface="Calibri"/>
                <a:sym typeface="Calibri"/>
              </a:rPr>
              <a:t>Explain that participants will work through a preliminary and full investigation for the second case study incident to practice using the tools that they have learned in this course.</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For this incident investigation, arrange your participants into small groups (recommended group size of 3 or 4 to ensure participation). Be sure to leave sufficient time to debrief with the large group at the end. </a:t>
            </a:r>
            <a:endParaRPr sz="140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When organizing your participants into groups, divide the experienced people into different groups so that each group has some experienced people.</a:t>
            </a:r>
            <a:endParaRPr sz="1400">
              <a:solidFill>
                <a:schemeClr val="dk1"/>
              </a:solidFill>
              <a:latin typeface="Calibri"/>
              <a:ea typeface="Calibri"/>
              <a:cs typeface="Calibri"/>
              <a:sym typeface="Calibri"/>
            </a:endParaRPr>
          </a:p>
          <a:p>
            <a:pPr marL="457200" lvl="0" indent="-317500" algn="l" rtl="0">
              <a:lnSpc>
                <a:spcPct val="115000"/>
              </a:lnSpc>
              <a:spcBef>
                <a:spcPts val="600"/>
              </a:spcBef>
              <a:spcAft>
                <a:spcPts val="600"/>
              </a:spcAft>
              <a:buClr>
                <a:schemeClr val="dk1"/>
              </a:buClr>
              <a:buSzPts val="1400"/>
              <a:buFont typeface="Calibri"/>
              <a:buChar char="●"/>
            </a:pPr>
            <a:r>
              <a:rPr lang="en-CA" sz="1400">
                <a:solidFill>
                  <a:schemeClr val="dk1"/>
                </a:solidFill>
                <a:latin typeface="Calibri"/>
                <a:ea typeface="Calibri"/>
                <a:cs typeface="Calibri"/>
                <a:sym typeface="Calibri"/>
              </a:rPr>
              <a:t>Follow the Activity instructions in the trainer manual.</a:t>
            </a:r>
            <a:endParaRPr sz="1400">
              <a:solidFill>
                <a:schemeClr val="dk1"/>
              </a:solidFill>
              <a:latin typeface="Calibri"/>
              <a:ea typeface="Calibri"/>
              <a:cs typeface="Calibri"/>
              <a:sym typeface="Calibri"/>
            </a:endParaRPr>
          </a:p>
        </p:txBody>
      </p:sp>
      <p:sp>
        <p:nvSpPr>
          <p:cNvPr id="1297" name="Google Shape;1297;g25c713409ce_0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237e616aab3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400">
                <a:solidFill>
                  <a:schemeClr val="dk1"/>
                </a:solidFill>
                <a:latin typeface="Calibri"/>
                <a:ea typeface="Calibri"/>
                <a:cs typeface="Calibri"/>
                <a:sym typeface="Calibri"/>
              </a:rPr>
              <a:t>Summarize the key learnings with your participants, as well as let them know what other resources are available to them.</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Review course objectives and ask participants their key takeaways from each. Have them write these takeaways in the PARTICIPANT MANUAL.</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Have your participants make a written commitment around what they are going to take on in their operations after this course in the PARTICIPANT MANUAL.</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Hand out course evaluations.</a:t>
            </a:r>
            <a:endParaRPr sz="1400">
              <a:solidFill>
                <a:schemeClr val="dk1"/>
              </a:solidFill>
              <a:latin typeface="Calibri"/>
              <a:ea typeface="Calibri"/>
              <a:cs typeface="Calibri"/>
              <a:sym typeface="Calibri"/>
            </a:endParaRPr>
          </a:p>
        </p:txBody>
      </p:sp>
      <p:sp>
        <p:nvSpPr>
          <p:cNvPr id="1314" name="Google Shape;1314;g237e616aab3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237e616aab3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600"/>
              </a:spcAft>
              <a:buNone/>
            </a:pPr>
            <a:endParaRPr>
              <a:solidFill>
                <a:schemeClr val="dk1"/>
              </a:solidFill>
            </a:endParaRPr>
          </a:p>
        </p:txBody>
      </p:sp>
      <p:sp>
        <p:nvSpPr>
          <p:cNvPr id="1328" name="Google Shape;1328;g237e616aab3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5bc0b048ed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Explain that you will be discussing how doing the right thing is what’s good for business – exploring ethical / moral / reasons of conscience and financial reasons.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CA" sz="1400">
                <a:solidFill>
                  <a:schemeClr val="dk1"/>
                </a:solidFill>
                <a:latin typeface="Calibri"/>
                <a:ea typeface="Calibri"/>
                <a:cs typeface="Calibri"/>
                <a:sym typeface="Calibri"/>
              </a:rPr>
              <a:t>Play the video: “Homecomings” (Time 0:60) – WorkSafe Victoria (Australia)</a:t>
            </a:r>
            <a:br>
              <a:rPr lang="en-CA" sz="1400">
                <a:solidFill>
                  <a:schemeClr val="dk1"/>
                </a:solidFill>
                <a:latin typeface="Calibri"/>
                <a:ea typeface="Calibri"/>
                <a:cs typeface="Calibri"/>
                <a:sym typeface="Calibri"/>
              </a:rPr>
            </a:br>
            <a:r>
              <a:rPr lang="en-CA" sz="1400">
                <a:solidFill>
                  <a:schemeClr val="dk1"/>
                </a:solidFill>
                <a:latin typeface="Calibri"/>
                <a:ea typeface="Calibri"/>
                <a:cs typeface="Calibri"/>
                <a:sym typeface="Calibri"/>
              </a:rPr>
              <a:t>Longer version: </a:t>
            </a:r>
            <a:r>
              <a:rPr lang="en-CA" sz="14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https://youtu.be/m64TxQdBieI</a:t>
            </a:r>
            <a:endParaRPr sz="1400">
              <a:solidFill>
                <a:schemeClr val="dk1"/>
              </a:solidFill>
              <a:latin typeface="Calibri"/>
              <a:ea typeface="Calibri"/>
              <a:cs typeface="Calibri"/>
              <a:sym typeface="Calibri"/>
            </a:endParaRPr>
          </a:p>
        </p:txBody>
      </p:sp>
      <p:sp>
        <p:nvSpPr>
          <p:cNvPr id="198" name="Google Shape;198;g25bc0b048ed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23"/>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3"/>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2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a:spLocks noGrp="1"/>
          </p:cNvSpPr>
          <p:nvPr>
            <p:ph type="pic" idx="2"/>
          </p:nvPr>
        </p:nvSpPr>
        <p:spPr>
          <a:xfrm>
            <a:off x="3887391" y="987426"/>
            <a:ext cx="4629150" cy="4873625"/>
          </a:xfrm>
          <a:prstGeom prst="rect">
            <a:avLst/>
          </a:prstGeom>
          <a:noFill/>
          <a:ln>
            <a:noFill/>
          </a:ln>
        </p:spPr>
      </p:sp>
      <p:sp>
        <p:nvSpPr>
          <p:cNvPr id="67" name="Google Shape;67;p2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11" name="Google Shape;11;p12"/>
          <p:cNvSpPr/>
          <p:nvPr/>
        </p:nvSpPr>
        <p:spPr>
          <a:xfrm>
            <a:off x="0" y="6367719"/>
            <a:ext cx="7364400" cy="432000"/>
          </a:xfrm>
          <a:prstGeom prst="rect">
            <a:avLst/>
          </a:prstGeom>
          <a:solidFill>
            <a:srgbClr val="FEB70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p:txBody>
      </p:sp>
      <p:sp>
        <p:nvSpPr>
          <p:cNvPr id="12" name="Google Shape;12;p12"/>
          <p:cNvSpPr txBox="1"/>
          <p:nvPr/>
        </p:nvSpPr>
        <p:spPr>
          <a:xfrm>
            <a:off x="8709938" y="6364909"/>
            <a:ext cx="432000" cy="4320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CA" sz="1400" b="1" i="0" u="none" strike="noStrike" cap="none">
                <a:solidFill>
                  <a:schemeClr val="lt1"/>
                </a:solidFill>
                <a:latin typeface="Arial"/>
                <a:ea typeface="Arial"/>
                <a:cs typeface="Arial"/>
                <a:sym typeface="Arial"/>
              </a:rPr>
              <a:t>‹#›</a:t>
            </a:fld>
            <a:endParaRPr sz="1400" b="1" i="0" u="none" strike="noStrike" cap="none" dirty="0">
              <a:solidFill>
                <a:schemeClr val="lt1"/>
              </a:solidFill>
              <a:latin typeface="Arial"/>
              <a:ea typeface="Arial"/>
              <a:cs typeface="Arial"/>
              <a:sym typeface="Arial"/>
            </a:endParaRPr>
          </a:p>
        </p:txBody>
      </p:sp>
      <p:sp>
        <p:nvSpPr>
          <p:cNvPr id="13" name="Google Shape;13;p1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Arial"/>
                <a:ea typeface="Arial"/>
                <a:cs typeface="Arial"/>
                <a:sym typeface="Arial"/>
              </a:rPr>
              <a:t>BC </a:t>
            </a:r>
            <a:r>
              <a:rPr lang="en-CA" sz="1200" b="1" i="0" u="none" strike="noStrike" cap="none" dirty="0">
                <a:solidFill>
                  <a:schemeClr val="dk1"/>
                </a:solidFill>
                <a:latin typeface="Arial"/>
                <a:ea typeface="Arial"/>
                <a:cs typeface="Arial"/>
                <a:sym typeface="Arial"/>
              </a:rPr>
              <a:t>Forest Safety</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s://youtu.be/x9WthTBEKs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hyperlink" Target="https://youtu.be/zPu2CePrHh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worksafebc.com/en/resources/health-safety/forms/incident-investigation-report-form-52e40?lang=en"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eiirupload.online.worksafebc.com/" TargetMode="External"/><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www.worksafebc.com/en/law-policy/occupational-health-safety/searchable-ohs-regulation/ohs-regulation/part-04-general-conditions#SectionNumber:4.13" TargetMode="Externa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hyperlink" Target="https://vimeo.com/842663190/69fe0ebe94?share=cop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s://vimeo.com/842663190/69fe0ebe94?share=copy" TargetMode="Externa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jp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93.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youtu.be/m64TxQdBieI"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239ee3bcdea_0_0" descr="A dirt road through a forest&#10;&#10;Description automatically generated"/>
          <p:cNvPicPr preferRelativeResize="0"/>
          <p:nvPr/>
        </p:nvPicPr>
        <p:blipFill rotWithShape="1">
          <a:blip r:embed="rId3">
            <a:alphaModFix/>
          </a:blip>
          <a:srcRect l="5989" r="17323"/>
          <a:stretch/>
        </p:blipFill>
        <p:spPr>
          <a:xfrm>
            <a:off x="0" y="-11283"/>
            <a:ext cx="7364534" cy="6402232"/>
          </a:xfrm>
          <a:prstGeom prst="rect">
            <a:avLst/>
          </a:prstGeom>
          <a:noFill/>
          <a:ln>
            <a:noFill/>
          </a:ln>
        </p:spPr>
      </p:pic>
      <p:sp>
        <p:nvSpPr>
          <p:cNvPr id="88" name="Google Shape;88;g239ee3bcdea_0_0"/>
          <p:cNvSpPr txBox="1">
            <a:spLocks noGrp="1"/>
          </p:cNvSpPr>
          <p:nvPr>
            <p:ph type="ctrTitle"/>
          </p:nvPr>
        </p:nvSpPr>
        <p:spPr>
          <a:xfrm>
            <a:off x="2257168" y="3765096"/>
            <a:ext cx="5107439" cy="1260000"/>
          </a:xfrm>
          <a:prstGeom prst="rect">
            <a:avLst/>
          </a:prstGeom>
          <a:solidFill>
            <a:schemeClr val="lt1">
              <a:alpha val="82750"/>
            </a:schemeClr>
          </a:solidFill>
          <a:ln>
            <a:noFill/>
          </a:ln>
        </p:spPr>
        <p:txBody>
          <a:bodyPr spcFirstLastPara="1" wrap="square" lIns="91425" tIns="45700" rIns="144000"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CA" sz="2800" b="1" dirty="0">
                <a:latin typeface="Trebuchet MS"/>
                <a:ea typeface="Trebuchet MS"/>
                <a:cs typeface="Trebuchet MS"/>
                <a:sym typeface="Trebuchet M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Basic Incident Investigation </a:t>
            </a:r>
            <a:endParaRPr sz="2800" b="1" dirty="0">
              <a:latin typeface="Trebuchet MS"/>
              <a:ea typeface="Trebuchet MS"/>
              <a:cs typeface="Trebuchet MS"/>
              <a:sym typeface="Trebuchet M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lvl="0" indent="0" algn="l" rtl="0">
              <a:lnSpc>
                <a:spcPct val="100000"/>
              </a:lnSpc>
              <a:spcBef>
                <a:spcPts val="0"/>
              </a:spcBef>
              <a:spcAft>
                <a:spcPts val="0"/>
              </a:spcAft>
              <a:buClr>
                <a:schemeClr val="dk1"/>
              </a:buClr>
              <a:buSzPts val="1100"/>
              <a:buFont typeface="Arial"/>
              <a:buNone/>
            </a:pPr>
            <a:r>
              <a:rPr lang="en-CA" sz="2800" b="1" dirty="0">
                <a:latin typeface="Trebuchet MS"/>
                <a:ea typeface="Trebuchet MS"/>
                <a:cs typeface="Trebuchet MS"/>
                <a:sym typeface="Trebuchet M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Training</a:t>
            </a:r>
            <a:endParaRPr sz="2800" b="1" dirty="0">
              <a:solidFill>
                <a:srgbClr val="007A2C"/>
              </a:solidFill>
              <a:latin typeface="Arial"/>
              <a:ea typeface="Arial"/>
              <a:cs typeface="Arial"/>
              <a:sym typeface="Arial"/>
            </a:endParaRPr>
          </a:p>
        </p:txBody>
      </p:sp>
      <p:sp>
        <p:nvSpPr>
          <p:cNvPr id="89" name="Google Shape;89;g239ee3bcdea_0_0"/>
          <p:cNvSpPr txBox="1"/>
          <p:nvPr/>
        </p:nvSpPr>
        <p:spPr>
          <a:xfrm>
            <a:off x="2257168" y="5025096"/>
            <a:ext cx="5107439" cy="524400"/>
          </a:xfrm>
          <a:prstGeom prst="rect">
            <a:avLst/>
          </a:prstGeom>
          <a:solidFill>
            <a:srgbClr val="005C21">
              <a:alpha val="80000"/>
            </a:srgbClr>
          </a:solidFill>
          <a:ln>
            <a:noFill/>
          </a:ln>
        </p:spPr>
        <p:txBody>
          <a:bodyPr spcFirstLastPara="1" wrap="square" lIns="91425" tIns="45700" rIns="144000" bIns="45700" anchor="ctr" anchorCtr="0">
            <a:normAutofit/>
          </a:bodyPr>
          <a:lstStyle/>
          <a:p>
            <a:pPr marL="0" marR="0" lvl="0" indent="0" algn="l" rtl="0">
              <a:lnSpc>
                <a:spcPct val="100000"/>
              </a:lnSpc>
              <a:spcBef>
                <a:spcPts val="0"/>
              </a:spcBef>
              <a:spcAft>
                <a:spcPts val="0"/>
              </a:spcAft>
              <a:buClr>
                <a:schemeClr val="dk1"/>
              </a:buClr>
              <a:buSzPts val="1100"/>
              <a:buFont typeface="Arial"/>
              <a:buNone/>
            </a:pPr>
            <a:r>
              <a:rPr lang="en-CA" sz="1300" b="0" i="0" u="none" strike="noStrike" cap="none" dirty="0">
                <a:solidFill>
                  <a:schemeClr val="lt1"/>
                </a:solidFill>
                <a:latin typeface="Arial"/>
                <a:ea typeface="Arial"/>
                <a:cs typeface="Arial"/>
                <a:sym typeface="Arial"/>
              </a:rPr>
              <a:t>Version: January  9, 2024</a:t>
            </a:r>
            <a:endParaRPr sz="1300" b="0" i="0" u="none" strike="noStrike" cap="none" dirty="0">
              <a:solidFill>
                <a:schemeClr val="lt1"/>
              </a:solidFill>
              <a:latin typeface="Arial"/>
              <a:ea typeface="Arial"/>
              <a:cs typeface="Arial"/>
              <a:sym typeface="Arial"/>
            </a:endParaRPr>
          </a:p>
        </p:txBody>
      </p:sp>
      <p:sp>
        <p:nvSpPr>
          <p:cNvPr id="90" name="Google Shape;90;g239ee3bcdea_0_0"/>
          <p:cNvSpPr/>
          <p:nvPr/>
        </p:nvSpPr>
        <p:spPr>
          <a:xfrm>
            <a:off x="0" y="6367719"/>
            <a:ext cx="7364400" cy="432000"/>
          </a:xfrm>
          <a:prstGeom prst="rect">
            <a:avLst/>
          </a:prstGeom>
          <a:solidFill>
            <a:srgbClr val="FEB70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p:txBody>
      </p:sp>
      <p:pic>
        <p:nvPicPr>
          <p:cNvPr id="91" name="Google Shape;91;g239ee3bcdea_0_0"/>
          <p:cNvPicPr preferRelativeResize="0"/>
          <p:nvPr/>
        </p:nvPicPr>
        <p:blipFill rotWithShape="1">
          <a:blip r:embed="rId4">
            <a:alphaModFix/>
          </a:blip>
          <a:srcRect/>
          <a:stretch/>
        </p:blipFill>
        <p:spPr>
          <a:xfrm>
            <a:off x="7479161" y="200738"/>
            <a:ext cx="1489619" cy="1008001"/>
          </a:xfrm>
          <a:prstGeom prst="rect">
            <a:avLst/>
          </a:prstGeom>
          <a:noFill/>
          <a:ln>
            <a:noFill/>
          </a:ln>
        </p:spPr>
      </p:pic>
      <p:pic>
        <p:nvPicPr>
          <p:cNvPr id="92" name="Google Shape;92;g239ee3bcdea_0_0" descr="Logo, icon&#10;&#10;Description automatically generated"/>
          <p:cNvPicPr preferRelativeResize="0"/>
          <p:nvPr/>
        </p:nvPicPr>
        <p:blipFill rotWithShape="1">
          <a:blip r:embed="rId5">
            <a:alphaModFix amt="46000"/>
          </a:blip>
          <a:srcRect/>
          <a:stretch/>
        </p:blipFill>
        <p:spPr>
          <a:xfrm>
            <a:off x="6963911" y="6414177"/>
            <a:ext cx="357590" cy="339770"/>
          </a:xfrm>
          <a:prstGeom prst="rect">
            <a:avLst/>
          </a:prstGeom>
          <a:noFill/>
          <a:ln>
            <a:noFill/>
          </a:ln>
        </p:spPr>
      </p:pic>
      <p:sp>
        <p:nvSpPr>
          <p:cNvPr id="93" name="Google Shape;93;g239ee3bcdea_0_0"/>
          <p:cNvSpPr txBox="1"/>
          <p:nvPr/>
        </p:nvSpPr>
        <p:spPr>
          <a:xfrm>
            <a:off x="8709938" y="6364909"/>
            <a:ext cx="432000" cy="4320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CA" b="1" i="0" u="none" strike="noStrike" cap="none">
                <a:solidFill>
                  <a:schemeClr val="lt1"/>
                </a:solidFill>
                <a:latin typeface="Arial"/>
                <a:ea typeface="Arial"/>
                <a:cs typeface="Arial"/>
                <a:sym typeface="Arial"/>
              </a:rPr>
              <a:t>1</a:t>
            </a:fld>
            <a:endParaRPr b="1" i="0" u="none" strike="noStrike" cap="none" dirty="0">
              <a:solidFill>
                <a:schemeClr val="lt1"/>
              </a:solidFill>
              <a:latin typeface="Arial"/>
              <a:ea typeface="Arial"/>
              <a:cs typeface="Arial"/>
              <a:sym typeface="Arial"/>
            </a:endParaRPr>
          </a:p>
        </p:txBody>
      </p:sp>
      <p:sp>
        <p:nvSpPr>
          <p:cNvPr id="94" name="Google Shape;94;g239ee3bcdea_0_0"/>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25bc0b048ed_0_78"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16" name="Google Shape;216;g25bc0b048ed_0_78"/>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17" name="Google Shape;217;g25bc0b048ed_0_78"/>
          <p:cNvSpPr txBox="1"/>
          <p:nvPr/>
        </p:nvSpPr>
        <p:spPr>
          <a:xfrm>
            <a:off x="436610" y="135249"/>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Right</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218" name="Google Shape;218;g25bc0b048ed_0_78"/>
          <p:cNvSpPr txBox="1"/>
          <p:nvPr/>
        </p:nvSpPr>
        <p:spPr>
          <a:xfrm>
            <a:off x="429190" y="1181464"/>
            <a:ext cx="8278200" cy="32008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Group Activity: Brainstorm</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What are some of the reasons that make conducting incident investigations the ‘right’ thing to do?</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p:txBody>
      </p:sp>
      <p:pic>
        <p:nvPicPr>
          <p:cNvPr id="219" name="Google Shape;219;g25bc0b048ed_0_78"/>
          <p:cNvPicPr preferRelativeResize="0"/>
          <p:nvPr/>
        </p:nvPicPr>
        <p:blipFill rotWithShape="1">
          <a:blip r:embed="rId4">
            <a:alphaModFix/>
          </a:blip>
          <a:srcRect t="28769"/>
          <a:stretch/>
        </p:blipFill>
        <p:spPr>
          <a:xfrm>
            <a:off x="4599475" y="3039500"/>
            <a:ext cx="2579475" cy="2756675"/>
          </a:xfrm>
          <a:prstGeom prst="rect">
            <a:avLst/>
          </a:prstGeom>
          <a:noFill/>
          <a:ln>
            <a:noFill/>
          </a:ln>
        </p:spPr>
      </p:pic>
      <p:sp>
        <p:nvSpPr>
          <p:cNvPr id="220" name="Google Shape;220;g25bc0b048ed_0_78"/>
          <p:cNvSpPr/>
          <p:nvPr/>
        </p:nvSpPr>
        <p:spPr>
          <a:xfrm>
            <a:off x="527739" y="1002952"/>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g25bc0b048ed_0_78"/>
          <p:cNvSpPr txBox="1"/>
          <p:nvPr/>
        </p:nvSpPr>
        <p:spPr>
          <a:xfrm>
            <a:off x="436610" y="3314013"/>
            <a:ext cx="3830529" cy="3231624"/>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Incident prevention</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marL="457200" lvl="0" indent="-368300" algn="l" rtl="0">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Family</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endParaRPr>
          </a:p>
          <a:p>
            <a:pPr marL="457200" lvl="0" indent="-368300" algn="l" rtl="0">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Integrity</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endParaRPr>
          </a:p>
          <a:p>
            <a:pPr marL="457200" lvl="0" indent="-368300" algn="l" rtl="0">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Safety attitude</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endParaRPr>
          </a:p>
          <a:p>
            <a:pPr marL="457200" lvl="0" indent="-368300" algn="l" rtl="0">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Mental wellness</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endParaRPr>
          </a:p>
          <a:p>
            <a:pPr marL="457200" lvl="0" indent="-368300" algn="l" rtl="0">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Closure</a:t>
            </a:r>
            <a:endParaRPr sz="2800" dirty="0"/>
          </a:p>
        </p:txBody>
      </p:sp>
      <p:sp>
        <p:nvSpPr>
          <p:cNvPr id="222" name="Google Shape;222;g25bc0b048ed_0_78"/>
          <p:cNvSpPr/>
          <p:nvPr/>
        </p:nvSpPr>
        <p:spPr>
          <a:xfrm>
            <a:off x="7940186" y="58183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23" name="Google Shape;223;g25bc0b048ed_0_78"/>
          <p:cNvSpPr/>
          <p:nvPr/>
        </p:nvSpPr>
        <p:spPr>
          <a:xfrm>
            <a:off x="7607700" y="59464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24" name="Google Shape;224;g25bc0b048ed_0_78"/>
          <p:cNvSpPr txBox="1"/>
          <p:nvPr/>
        </p:nvSpPr>
        <p:spPr>
          <a:xfrm>
            <a:off x="7556250" y="58828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19</a:t>
            </a:r>
            <a:endParaRPr sz="1600" b="1" dirty="0">
              <a:solidFill>
                <a:schemeClr val="lt1"/>
              </a:solidFill>
              <a:latin typeface="Calibri"/>
              <a:ea typeface="Calibri"/>
              <a:cs typeface="Calibri"/>
              <a:sym typeface="Calibri"/>
            </a:endParaRPr>
          </a:p>
        </p:txBody>
      </p:sp>
      <p:sp>
        <p:nvSpPr>
          <p:cNvPr id="225" name="Google Shape;225;g25bc0b048ed_0_78"/>
          <p:cNvSpPr txBox="1"/>
          <p:nvPr/>
        </p:nvSpPr>
        <p:spPr>
          <a:xfrm>
            <a:off x="7966788" y="58520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06</a:t>
            </a:r>
            <a:endParaRPr sz="2000" b="1"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25bc0b048ed_0_10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31" name="Google Shape;231;g25bc0b048ed_0_10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32" name="Google Shape;232;g25bc0b048ed_0_10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Right</a:t>
            </a:r>
            <a:endParaRPr sz="2800" b="1" dirty="0">
              <a:solidFill>
                <a:srgbClr val="007A2C"/>
              </a:solidFill>
            </a:endParaRPr>
          </a:p>
          <a:p>
            <a:pPr marL="0" lvl="0" indent="0" algn="l" rtl="0">
              <a:spcBef>
                <a:spcPts val="0"/>
              </a:spcBef>
              <a:spcAft>
                <a:spcPts val="0"/>
              </a:spcAft>
              <a:buClr>
                <a:schemeClr val="dk1"/>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233" name="Google Shape;233;g25bc0b048ed_0_102"/>
          <p:cNvSpPr txBox="1"/>
          <p:nvPr/>
        </p:nvSpPr>
        <p:spPr>
          <a:xfrm>
            <a:off x="2161731" y="5201664"/>
            <a:ext cx="52407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dirty="0">
                <a:solidFill>
                  <a:schemeClr val="dk1"/>
                </a:solidFill>
                <a:latin typeface="Trebuchet MS"/>
                <a:ea typeface="Trebuchet MS"/>
                <a:cs typeface="Trebuchet MS"/>
                <a:sym typeface="Trebuchet MS"/>
                <a:hlinkClick r:id="rId4"/>
              </a:rPr>
              <a:t>Video - Safety is Personal: An Employers Story</a:t>
            </a:r>
            <a:endParaRPr sz="18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pic>
        <p:nvPicPr>
          <p:cNvPr id="234" name="Google Shape;234;g25bc0b048ed_0_102"/>
          <p:cNvPicPr preferRelativeResize="0"/>
          <p:nvPr/>
        </p:nvPicPr>
        <p:blipFill>
          <a:blip r:embed="rId5">
            <a:alphaModFix/>
          </a:blip>
          <a:stretch>
            <a:fillRect/>
          </a:stretch>
        </p:blipFill>
        <p:spPr>
          <a:xfrm>
            <a:off x="1439475" y="1575937"/>
            <a:ext cx="6262850" cy="3506375"/>
          </a:xfrm>
          <a:prstGeom prst="rect">
            <a:avLst/>
          </a:prstGeom>
          <a:noFill/>
          <a:ln>
            <a:noFill/>
          </a:ln>
        </p:spPr>
      </p:pic>
      <p:sp>
        <p:nvSpPr>
          <p:cNvPr id="235" name="Google Shape;235;g25bc0b048ed_0_10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g25bc0b048ed_0_102"/>
          <p:cNvSpPr/>
          <p:nvPr/>
        </p:nvSpPr>
        <p:spPr>
          <a:xfrm>
            <a:off x="7940186" y="58255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37" name="Google Shape;237;g25bc0b048ed_0_102"/>
          <p:cNvSpPr/>
          <p:nvPr/>
        </p:nvSpPr>
        <p:spPr>
          <a:xfrm>
            <a:off x="7607700" y="59536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38" name="Google Shape;238;g25bc0b048ed_0_102"/>
          <p:cNvSpPr txBox="1"/>
          <p:nvPr/>
        </p:nvSpPr>
        <p:spPr>
          <a:xfrm>
            <a:off x="7556250" y="58900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20</a:t>
            </a:r>
            <a:endParaRPr sz="1600" b="1" dirty="0">
              <a:solidFill>
                <a:schemeClr val="lt1"/>
              </a:solidFill>
              <a:latin typeface="Calibri"/>
              <a:ea typeface="Calibri"/>
              <a:cs typeface="Calibri"/>
              <a:sym typeface="Calibri"/>
            </a:endParaRPr>
          </a:p>
        </p:txBody>
      </p:sp>
      <p:sp>
        <p:nvSpPr>
          <p:cNvPr id="239" name="Google Shape;239;g25bc0b048ed_0_102"/>
          <p:cNvSpPr txBox="1"/>
          <p:nvPr/>
        </p:nvSpPr>
        <p:spPr>
          <a:xfrm>
            <a:off x="7966788" y="58592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07</a:t>
            </a:r>
            <a:endParaRPr sz="2000" b="1"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25bc0b048ed_0_88"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45" name="Google Shape;245;g25bc0b048ed_0_88"/>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46" name="Google Shape;246;g25bc0b048ed_0_88"/>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Good for Business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247" name="Google Shape;247;g25bc0b048ed_0_88"/>
          <p:cNvSpPr txBox="1"/>
          <p:nvPr/>
        </p:nvSpPr>
        <p:spPr>
          <a:xfrm>
            <a:off x="369608" y="2210804"/>
            <a:ext cx="4387335" cy="427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Group Activity: Brainstorm</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What are the business costs of incidents?</a:t>
            </a:r>
            <a:endParaRPr sz="28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r>
              <a:rPr lang="en-CA" sz="2400" dirty="0">
                <a:solidFill>
                  <a:schemeClr val="dk1"/>
                </a:solidFill>
                <a:latin typeface="Trebuchet MS"/>
                <a:ea typeface="Trebuchet MS"/>
                <a:cs typeface="Trebuchet MS"/>
                <a:sym typeface="Trebuchet MS"/>
              </a:rPr>
              <a:t> </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pic>
        <p:nvPicPr>
          <p:cNvPr id="248" name="Google Shape;248;g25bc0b048ed_0_88"/>
          <p:cNvPicPr preferRelativeResize="0"/>
          <p:nvPr/>
        </p:nvPicPr>
        <p:blipFill rotWithShape="1">
          <a:blip r:embed="rId4">
            <a:alphaModFix/>
          </a:blip>
          <a:srcRect l="4030" t="6252"/>
          <a:stretch/>
        </p:blipFill>
        <p:spPr>
          <a:xfrm rot="-5400000">
            <a:off x="5606974" y="1434866"/>
            <a:ext cx="2713874" cy="4063858"/>
          </a:xfrm>
          <a:prstGeom prst="rect">
            <a:avLst/>
          </a:prstGeom>
          <a:noFill/>
          <a:ln>
            <a:noFill/>
          </a:ln>
        </p:spPr>
      </p:pic>
      <p:sp>
        <p:nvSpPr>
          <p:cNvPr id="249" name="Google Shape;249;g25bc0b048ed_0_88"/>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25bc0b048ed_0_88"/>
          <p:cNvSpPr/>
          <p:nvPr/>
        </p:nvSpPr>
        <p:spPr>
          <a:xfrm>
            <a:off x="7940186" y="58291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51" name="Google Shape;251;g25bc0b048ed_0_88"/>
          <p:cNvSpPr/>
          <p:nvPr/>
        </p:nvSpPr>
        <p:spPr>
          <a:xfrm>
            <a:off x="7607700" y="59572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52" name="Google Shape;252;g25bc0b048ed_0_88"/>
          <p:cNvSpPr txBox="1"/>
          <p:nvPr/>
        </p:nvSpPr>
        <p:spPr>
          <a:xfrm>
            <a:off x="7556250" y="58936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21</a:t>
            </a:r>
            <a:endParaRPr sz="1600" b="1" dirty="0">
              <a:solidFill>
                <a:schemeClr val="lt1"/>
              </a:solidFill>
              <a:latin typeface="Calibri"/>
              <a:ea typeface="Calibri"/>
              <a:cs typeface="Calibri"/>
              <a:sym typeface="Calibri"/>
            </a:endParaRPr>
          </a:p>
        </p:txBody>
      </p:sp>
      <p:sp>
        <p:nvSpPr>
          <p:cNvPr id="253" name="Google Shape;253;g25bc0b048ed_0_88"/>
          <p:cNvSpPr txBox="1"/>
          <p:nvPr/>
        </p:nvSpPr>
        <p:spPr>
          <a:xfrm>
            <a:off x="7966788" y="58628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08</a:t>
            </a:r>
            <a:endParaRPr sz="2000" b="1"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25bc0b048ed_0_13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59" name="Google Shape;259;g25bc0b048ed_0_13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60" name="Google Shape;260;g25bc0b048ed_0_137"/>
          <p:cNvSpPr txBox="1"/>
          <p:nvPr/>
        </p:nvSpPr>
        <p:spPr>
          <a:xfrm>
            <a:off x="432900" y="179049"/>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Good for Business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261" name="Google Shape;261;g25bc0b048ed_0_137"/>
          <p:cNvPicPr preferRelativeResize="0">
            <a:picLocks noChangeAspect="1"/>
          </p:cNvPicPr>
          <p:nvPr/>
        </p:nvPicPr>
        <p:blipFill rotWithShape="1">
          <a:blip r:embed="rId4">
            <a:alphaModFix/>
          </a:blip>
          <a:srcRect/>
          <a:stretch/>
        </p:blipFill>
        <p:spPr>
          <a:xfrm>
            <a:off x="816306" y="1223039"/>
            <a:ext cx="7045678" cy="4932000"/>
          </a:xfrm>
          <a:prstGeom prst="rect">
            <a:avLst/>
          </a:prstGeom>
          <a:noFill/>
          <a:ln>
            <a:noFill/>
          </a:ln>
        </p:spPr>
      </p:pic>
      <p:sp>
        <p:nvSpPr>
          <p:cNvPr id="262" name="Google Shape;262;g25bc0b048ed_0_137"/>
          <p:cNvSpPr/>
          <p:nvPr/>
        </p:nvSpPr>
        <p:spPr>
          <a:xfrm>
            <a:off x="544215" y="983776"/>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g25bc0b048ed_0_137"/>
          <p:cNvSpPr/>
          <p:nvPr/>
        </p:nvSpPr>
        <p:spPr>
          <a:xfrm>
            <a:off x="7940186" y="58434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64" name="Google Shape;264;g25bc0b048ed_0_137"/>
          <p:cNvSpPr/>
          <p:nvPr/>
        </p:nvSpPr>
        <p:spPr>
          <a:xfrm>
            <a:off x="7607700" y="59715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65" name="Google Shape;265;g25bc0b048ed_0_137"/>
          <p:cNvSpPr txBox="1"/>
          <p:nvPr/>
        </p:nvSpPr>
        <p:spPr>
          <a:xfrm>
            <a:off x="7556250" y="59079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22</a:t>
            </a:r>
            <a:endParaRPr sz="1600" b="1" dirty="0">
              <a:solidFill>
                <a:schemeClr val="lt1"/>
              </a:solidFill>
              <a:latin typeface="Calibri"/>
              <a:ea typeface="Calibri"/>
              <a:cs typeface="Calibri"/>
              <a:sym typeface="Calibri"/>
            </a:endParaRPr>
          </a:p>
        </p:txBody>
      </p:sp>
      <p:sp>
        <p:nvSpPr>
          <p:cNvPr id="266" name="Google Shape;266;g25bc0b048ed_0_137"/>
          <p:cNvSpPr txBox="1"/>
          <p:nvPr/>
        </p:nvSpPr>
        <p:spPr>
          <a:xfrm>
            <a:off x="7966788" y="58771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09</a:t>
            </a:r>
            <a:endParaRPr sz="2000" b="1"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25bc0b048ed_0_14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72" name="Google Shape;272;g25bc0b048ed_0_14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73" name="Google Shape;273;g25bc0b048ed_0_147"/>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Good for Business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274" name="Google Shape;274;g25bc0b048ed_0_147"/>
          <p:cNvSpPr txBox="1"/>
          <p:nvPr/>
        </p:nvSpPr>
        <p:spPr>
          <a:xfrm>
            <a:off x="431800" y="1410101"/>
            <a:ext cx="82782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20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endParaRPr>
          </a:p>
        </p:txBody>
      </p:sp>
      <p:grpSp>
        <p:nvGrpSpPr>
          <p:cNvPr id="275" name="Google Shape;275;g25bc0b048ed_0_147"/>
          <p:cNvGrpSpPr/>
          <p:nvPr/>
        </p:nvGrpSpPr>
        <p:grpSpPr>
          <a:xfrm>
            <a:off x="884738" y="2408795"/>
            <a:ext cx="7454470" cy="1176900"/>
            <a:chOff x="6563" y="823570"/>
            <a:chExt cx="7454470" cy="1176900"/>
          </a:xfrm>
        </p:grpSpPr>
        <p:sp>
          <p:nvSpPr>
            <p:cNvPr id="276" name="Google Shape;276;g25bc0b048ed_0_147"/>
            <p:cNvSpPr/>
            <p:nvPr/>
          </p:nvSpPr>
          <p:spPr>
            <a:xfrm>
              <a:off x="6563" y="823570"/>
              <a:ext cx="1961700" cy="1176900"/>
            </a:xfrm>
            <a:prstGeom prst="roundRect">
              <a:avLst>
                <a:gd name="adj" fmla="val 10000"/>
              </a:avLst>
            </a:prstGeom>
            <a:solidFill>
              <a:srgbClr val="4F81BD"/>
            </a:solidFill>
            <a:ln w="254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25bc0b048ed_0_147"/>
            <p:cNvSpPr txBox="1"/>
            <p:nvPr/>
          </p:nvSpPr>
          <p:spPr>
            <a:xfrm>
              <a:off x="41037" y="858044"/>
              <a:ext cx="1892700" cy="11082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FFFFFF"/>
                </a:buClr>
                <a:buSzPts val="2200"/>
                <a:buFont typeface="Calibri"/>
                <a:buNone/>
              </a:pPr>
              <a:r>
                <a:rPr lang="en-CA" sz="2400" dirty="0">
                  <a:solidFill>
                    <a:srgbClr val="FFFFFF"/>
                  </a:solidFill>
                  <a:latin typeface="Calibri"/>
                  <a:ea typeface="Calibri"/>
                  <a:cs typeface="Calibri"/>
                  <a:sym typeface="Calibri"/>
                </a:rPr>
                <a:t>Reduced Injury Claims Costs</a:t>
              </a:r>
              <a:endParaRPr sz="2400" dirty="0"/>
            </a:p>
          </p:txBody>
        </p:sp>
        <p:sp>
          <p:nvSpPr>
            <p:cNvPr id="278" name="Google Shape;278;g25bc0b048ed_0_147"/>
            <p:cNvSpPr/>
            <p:nvPr/>
          </p:nvSpPr>
          <p:spPr>
            <a:xfrm>
              <a:off x="2164437" y="1168830"/>
              <a:ext cx="415800" cy="486600"/>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25bc0b048ed_0_147"/>
            <p:cNvSpPr txBox="1"/>
            <p:nvPr/>
          </p:nvSpPr>
          <p:spPr>
            <a:xfrm>
              <a:off x="2164437" y="1266130"/>
              <a:ext cx="291000" cy="291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280" name="Google Shape;280;g25bc0b048ed_0_147"/>
            <p:cNvSpPr/>
            <p:nvPr/>
          </p:nvSpPr>
          <p:spPr>
            <a:xfrm>
              <a:off x="2752948" y="823570"/>
              <a:ext cx="1961700" cy="1176900"/>
            </a:xfrm>
            <a:prstGeom prst="roundRect">
              <a:avLst>
                <a:gd name="adj" fmla="val 10000"/>
              </a:avLst>
            </a:prstGeom>
            <a:solidFill>
              <a:srgbClr val="4F81BD"/>
            </a:solidFill>
            <a:ln w="254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5bc0b048ed_0_147"/>
            <p:cNvSpPr txBox="1"/>
            <p:nvPr/>
          </p:nvSpPr>
          <p:spPr>
            <a:xfrm>
              <a:off x="2787422" y="858044"/>
              <a:ext cx="1892700" cy="11082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FFFFFF"/>
                </a:buClr>
                <a:buSzPts val="2200"/>
                <a:buFont typeface="Calibri"/>
                <a:buNone/>
              </a:pPr>
              <a:r>
                <a:rPr lang="en-CA" sz="2400" dirty="0">
                  <a:solidFill>
                    <a:srgbClr val="FFFFFF"/>
                  </a:solidFill>
                  <a:latin typeface="Calibri"/>
                  <a:ea typeface="Calibri"/>
                  <a:cs typeface="Calibri"/>
                  <a:sym typeface="Calibri"/>
                </a:rPr>
                <a:t>Improved Experience Rating</a:t>
              </a:r>
              <a:endParaRPr sz="2400" dirty="0"/>
            </a:p>
          </p:txBody>
        </p:sp>
        <p:sp>
          <p:nvSpPr>
            <p:cNvPr id="282" name="Google Shape;282;g25bc0b048ed_0_147"/>
            <p:cNvSpPr/>
            <p:nvPr/>
          </p:nvSpPr>
          <p:spPr>
            <a:xfrm>
              <a:off x="4910822" y="1168830"/>
              <a:ext cx="415800" cy="486600"/>
            </a:xfrm>
            <a:prstGeom prst="rightArrow">
              <a:avLst>
                <a:gd name="adj1" fmla="val 60000"/>
                <a:gd name="adj2" fmla="val 50000"/>
              </a:avLst>
            </a:prstGeom>
            <a:solidFill>
              <a:srgbClr val="B1C0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g25bc0b048ed_0_147"/>
            <p:cNvSpPr txBox="1"/>
            <p:nvPr/>
          </p:nvSpPr>
          <p:spPr>
            <a:xfrm>
              <a:off x="4910822" y="1266130"/>
              <a:ext cx="291000" cy="2919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Calibri"/>
                <a:buNone/>
              </a:pPr>
              <a:endParaRPr sz="1800">
                <a:solidFill>
                  <a:srgbClr val="FFFFFF"/>
                </a:solidFill>
                <a:latin typeface="Calibri"/>
                <a:ea typeface="Calibri"/>
                <a:cs typeface="Calibri"/>
                <a:sym typeface="Calibri"/>
              </a:endParaRPr>
            </a:p>
          </p:txBody>
        </p:sp>
        <p:sp>
          <p:nvSpPr>
            <p:cNvPr id="284" name="Google Shape;284;g25bc0b048ed_0_147"/>
            <p:cNvSpPr/>
            <p:nvPr/>
          </p:nvSpPr>
          <p:spPr>
            <a:xfrm>
              <a:off x="5499333" y="823570"/>
              <a:ext cx="1961700" cy="1176900"/>
            </a:xfrm>
            <a:prstGeom prst="roundRect">
              <a:avLst>
                <a:gd name="adj" fmla="val 10000"/>
              </a:avLst>
            </a:prstGeom>
            <a:solidFill>
              <a:srgbClr val="4F81BD"/>
            </a:solidFill>
            <a:ln w="254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25bc0b048ed_0_147"/>
            <p:cNvSpPr txBox="1"/>
            <p:nvPr/>
          </p:nvSpPr>
          <p:spPr>
            <a:xfrm>
              <a:off x="5533807" y="858044"/>
              <a:ext cx="1892700" cy="1108200"/>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FFFFFF"/>
                </a:buClr>
                <a:buSzPts val="2200"/>
                <a:buFont typeface="Calibri"/>
                <a:buNone/>
              </a:pPr>
              <a:r>
                <a:rPr lang="en-CA" sz="2400" dirty="0">
                  <a:solidFill>
                    <a:srgbClr val="FFFFFF"/>
                  </a:solidFill>
                  <a:latin typeface="Calibri"/>
                  <a:ea typeface="Calibri"/>
                  <a:cs typeface="Calibri"/>
                  <a:sym typeface="Calibri"/>
                </a:rPr>
                <a:t>Lower WorkSafeBC Premiums</a:t>
              </a:r>
              <a:endParaRPr sz="2400" dirty="0"/>
            </a:p>
          </p:txBody>
        </p:sp>
      </p:grpSp>
      <p:sp>
        <p:nvSpPr>
          <p:cNvPr id="286" name="Google Shape;286;g25bc0b048ed_0_147"/>
          <p:cNvSpPr txBox="1"/>
          <p:nvPr/>
        </p:nvSpPr>
        <p:spPr>
          <a:xfrm>
            <a:off x="74142" y="1401381"/>
            <a:ext cx="9069858"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How Claims affect </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W</a:t>
            </a:r>
            <a:r>
              <a:rPr lang="en-CA" sz="2800" dirty="0">
                <a:solidFill>
                  <a:schemeClr val="dk1"/>
                </a:solidFill>
              </a:rPr>
              <a:t>orkSafe BC Ratings and Premiums</a:t>
            </a:r>
            <a:endParaRPr sz="2800" dirty="0">
              <a:solidFill>
                <a:schemeClr val="dk1"/>
              </a:solidFill>
            </a:endParaRPr>
          </a:p>
        </p:txBody>
      </p:sp>
      <p:sp>
        <p:nvSpPr>
          <p:cNvPr id="287" name="Google Shape;287;g25bc0b048ed_0_147"/>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g25bc0b048ed_0_147"/>
          <p:cNvSpPr txBox="1"/>
          <p:nvPr/>
        </p:nvSpPr>
        <p:spPr>
          <a:xfrm>
            <a:off x="486550" y="3942800"/>
            <a:ext cx="6929400"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Example:</a:t>
            </a:r>
            <a:endParaRPr sz="2400" dirty="0">
              <a:solidFill>
                <a:schemeClr val="dk1"/>
              </a:solidFill>
              <a:latin typeface="Trebuchet MS"/>
              <a:ea typeface="Trebuchet MS"/>
              <a:cs typeface="Trebuchet MS"/>
              <a:sym typeface="Trebuchet M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endParaRPr>
          </a:p>
          <a:p>
            <a:pPr marL="457200" lvl="0" indent="-368300" algn="l" rtl="0">
              <a:spcBef>
                <a:spcPts val="0"/>
              </a:spcBef>
              <a:spcAft>
                <a:spcPts val="0"/>
              </a:spcAft>
              <a:buClr>
                <a:srgbClr val="00A651"/>
              </a:buClr>
              <a:buSzPts val="2200"/>
              <a:buChar char="•"/>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55-year-old worker was </a:t>
            </a:r>
            <a:r>
              <a:rPr lang="en-CA" sz="2400" dirty="0">
                <a:solidFill>
                  <a:schemeClr val="dk1"/>
                </a:solidFill>
              </a:rPr>
              <a:t>repairing</a:t>
            </a: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 a tire</a:t>
            </a: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 </a:t>
            </a:r>
            <a:endParaRPr sz="2400" dirty="0">
              <a:solidFill>
                <a:schemeClr val="dk1"/>
              </a:solidFill>
              <a:latin typeface="Trebuchet MS"/>
              <a:ea typeface="Trebuchet MS"/>
              <a:cs typeface="Trebuchet MS"/>
              <a:sym typeface="Trebuchet M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endParaRPr>
          </a:p>
          <a:p>
            <a:pPr marL="457200" lvl="0" indent="-368300" algn="l" rtl="0">
              <a:spcBef>
                <a:spcPts val="0"/>
              </a:spcBef>
              <a:spcAft>
                <a:spcPts val="0"/>
              </a:spcAft>
              <a:buClr>
                <a:srgbClr val="00A651"/>
              </a:buClr>
              <a:buSzPts val="2200"/>
              <a:buChar char="•"/>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The tire exploded</a:t>
            </a:r>
            <a:endParaRPr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endParaRPr>
          </a:p>
          <a:p>
            <a:pPr marL="457200" lvl="0" indent="-368300" algn="l" rtl="0">
              <a:spcBef>
                <a:spcPts val="0"/>
              </a:spcBef>
              <a:spcAft>
                <a:spcPts val="0"/>
              </a:spcAft>
              <a:buClr>
                <a:srgbClr val="00A651"/>
              </a:buClr>
              <a:buSzPts val="2200"/>
              <a:buChar char="•"/>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He had to go on disability</a:t>
            </a:r>
            <a:endParaRPr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endParaRPr>
          </a:p>
          <a:p>
            <a:pPr marL="457200" lvl="0" indent="-368300" algn="l" rtl="0">
              <a:spcBef>
                <a:spcPts val="0"/>
              </a:spcBef>
              <a:spcAft>
                <a:spcPts val="0"/>
              </a:spcAft>
              <a:buClr>
                <a:srgbClr val="00A651"/>
              </a:buClr>
              <a:buSzPts val="2200"/>
              <a:buChar char="•"/>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He drew a 65% pension</a:t>
            </a:r>
            <a:endParaRPr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endParaRPr>
          </a:p>
          <a:p>
            <a:pPr marL="457200" lvl="0" indent="-368300" algn="l" rtl="0">
              <a:spcBef>
                <a:spcPts val="0"/>
              </a:spcBef>
              <a:spcAft>
                <a:spcPts val="0"/>
              </a:spcAft>
              <a:buClr>
                <a:srgbClr val="00A651"/>
              </a:buClr>
              <a:buSzPts val="2200"/>
              <a:buChar char="•"/>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He suffered; company paid high cost</a:t>
            </a:r>
            <a:endParaRPr sz="2400" dirty="0"/>
          </a:p>
        </p:txBody>
      </p:sp>
      <p:sp>
        <p:nvSpPr>
          <p:cNvPr id="289" name="Google Shape;289;g25bc0b048ed_0_147"/>
          <p:cNvSpPr/>
          <p:nvPr/>
        </p:nvSpPr>
        <p:spPr>
          <a:xfrm>
            <a:off x="7940186" y="581717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90" name="Google Shape;290;g25bc0b048ed_0_147"/>
          <p:cNvSpPr/>
          <p:nvPr/>
        </p:nvSpPr>
        <p:spPr>
          <a:xfrm>
            <a:off x="7607700" y="594527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91" name="Google Shape;291;g25bc0b048ed_0_147"/>
          <p:cNvSpPr txBox="1"/>
          <p:nvPr/>
        </p:nvSpPr>
        <p:spPr>
          <a:xfrm>
            <a:off x="7556250" y="588166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25</a:t>
            </a:r>
            <a:endParaRPr sz="1600" b="1" dirty="0">
              <a:solidFill>
                <a:schemeClr val="lt1"/>
              </a:solidFill>
              <a:latin typeface="Calibri"/>
              <a:ea typeface="Calibri"/>
              <a:cs typeface="Calibri"/>
              <a:sym typeface="Calibri"/>
            </a:endParaRPr>
          </a:p>
        </p:txBody>
      </p:sp>
      <p:sp>
        <p:nvSpPr>
          <p:cNvPr id="292" name="Google Shape;292;g25bc0b048ed_0_147"/>
          <p:cNvSpPr txBox="1"/>
          <p:nvPr/>
        </p:nvSpPr>
        <p:spPr>
          <a:xfrm>
            <a:off x="7966788" y="585091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10</a:t>
            </a:r>
            <a:endParaRPr sz="2000" b="1"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g25bc0b048ed_0_15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98" name="Google Shape;298;g25bc0b048ed_0_15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99" name="Google Shape;299;g25bc0b048ed_0_157"/>
          <p:cNvSpPr txBox="1"/>
          <p:nvPr/>
        </p:nvSpPr>
        <p:spPr>
          <a:xfrm>
            <a:off x="432900" y="179049"/>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Good for Business</a:t>
            </a:r>
            <a:endParaRPr sz="2800" b="1" dirty="0">
              <a:solidFill>
                <a:srgbClr val="007A2C"/>
              </a:solidFill>
            </a:endParaRPr>
          </a:p>
          <a:p>
            <a:pPr marL="0" lvl="0" indent="0" algn="l" rtl="0">
              <a:spcBef>
                <a:spcPts val="0"/>
              </a:spcBef>
              <a:spcAft>
                <a:spcPts val="0"/>
              </a:spcAft>
              <a:buClr>
                <a:schemeClr val="dk1"/>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00" name="Google Shape;300;g25bc0b048ed_0_157"/>
          <p:cNvSpPr txBox="1"/>
          <p:nvPr/>
        </p:nvSpPr>
        <p:spPr>
          <a:xfrm>
            <a:off x="593850" y="5184327"/>
            <a:ext cx="7238100" cy="156962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Font typeface="Arial"/>
              <a:buNone/>
            </a:pPr>
            <a:r>
              <a:rPr lang="en-CA" sz="2400" b="1" dirty="0">
                <a:solidFill>
                  <a:srgbClr val="337836"/>
                </a:solidFill>
              </a:rPr>
              <a:t>Merit</a:t>
            </a:r>
            <a:r>
              <a:rPr lang="en-CA" sz="2400" dirty="0"/>
              <a:t> or </a:t>
            </a:r>
            <a:r>
              <a:rPr lang="en-CA" sz="2400" b="1" dirty="0">
                <a:solidFill>
                  <a:srgbClr val="FF0000"/>
                </a:solidFill>
              </a:rPr>
              <a:t>demerit</a:t>
            </a:r>
            <a:r>
              <a:rPr lang="en-CA" sz="2400" dirty="0"/>
              <a:t> is determined by the average of your company’s claims costs in the past 3 years compared to the industry average.</a:t>
            </a:r>
            <a:endParaRPr sz="2400" dirty="0"/>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graphicFrame>
        <p:nvGraphicFramePr>
          <p:cNvPr id="301" name="Google Shape;301;g25bc0b048ed_0_157"/>
          <p:cNvGraphicFramePr/>
          <p:nvPr>
            <p:extLst>
              <p:ext uri="{D42A27DB-BD31-4B8C-83A1-F6EECF244321}">
                <p14:modId xmlns:p14="http://schemas.microsoft.com/office/powerpoint/2010/main" val="4024368255"/>
              </p:ext>
            </p:extLst>
          </p:nvPr>
        </p:nvGraphicFramePr>
        <p:xfrm>
          <a:off x="248383" y="1259176"/>
          <a:ext cx="7650317" cy="3840300"/>
        </p:xfrm>
        <a:graphic>
          <a:graphicData uri="http://schemas.openxmlformats.org/drawingml/2006/table">
            <a:tbl>
              <a:tblPr>
                <a:noFill/>
                <a:tableStyleId>{7970BB2E-345B-43E4-9E0D-A62C80DBFB73}</a:tableStyleId>
              </a:tblPr>
              <a:tblGrid>
                <a:gridCol w="3225800">
                  <a:extLst>
                    <a:ext uri="{9D8B030D-6E8A-4147-A177-3AD203B41FA5}">
                      <a16:colId xmlns:a16="http://schemas.microsoft.com/office/drawing/2014/main" val="20000"/>
                    </a:ext>
                  </a:extLst>
                </a:gridCol>
                <a:gridCol w="2168736">
                  <a:extLst>
                    <a:ext uri="{9D8B030D-6E8A-4147-A177-3AD203B41FA5}">
                      <a16:colId xmlns:a16="http://schemas.microsoft.com/office/drawing/2014/main" val="20001"/>
                    </a:ext>
                  </a:extLst>
                </a:gridCol>
                <a:gridCol w="2255781">
                  <a:extLst>
                    <a:ext uri="{9D8B030D-6E8A-4147-A177-3AD203B41FA5}">
                      <a16:colId xmlns:a16="http://schemas.microsoft.com/office/drawing/2014/main" val="20002"/>
                    </a:ext>
                  </a:extLst>
                </a:gridCol>
              </a:tblGrid>
              <a:tr h="681281">
                <a:tc>
                  <a:txBody>
                    <a:bodyPr/>
                    <a:lstStyle/>
                    <a:p>
                      <a:pPr marL="0" lvl="0" indent="0" algn="l" rtl="0">
                        <a:spcBef>
                          <a:spcPts val="0"/>
                        </a:spcBef>
                        <a:spcAft>
                          <a:spcPts val="0"/>
                        </a:spcAft>
                        <a:buNone/>
                      </a:pPr>
                      <a:endParaRPr dirty="0"/>
                    </a:p>
                  </a:txBody>
                  <a:tcPr marL="91425" marR="91425" marT="91425" marB="91425">
                    <a:solidFill>
                      <a:schemeClr val="lt2"/>
                    </a:solidFill>
                  </a:tcPr>
                </a:tc>
                <a:tc>
                  <a:txBody>
                    <a:bodyPr/>
                    <a:lstStyle/>
                    <a:p>
                      <a:pPr marL="0" lvl="0" indent="0" algn="l" rtl="0">
                        <a:spcBef>
                          <a:spcPts val="0"/>
                        </a:spcBef>
                        <a:spcAft>
                          <a:spcPts val="0"/>
                        </a:spcAft>
                        <a:buNone/>
                      </a:pPr>
                      <a:r>
                        <a:rPr lang="en-CA" sz="1800" dirty="0"/>
                        <a:t>Scenario 1 </a:t>
                      </a:r>
                    </a:p>
                    <a:p>
                      <a:pPr marL="0" lvl="0" indent="0" algn="l" rtl="0">
                        <a:spcBef>
                          <a:spcPts val="0"/>
                        </a:spcBef>
                        <a:spcAft>
                          <a:spcPts val="0"/>
                        </a:spcAft>
                        <a:buNone/>
                      </a:pPr>
                      <a:r>
                        <a:rPr lang="en-CA" sz="1800" dirty="0"/>
                        <a:t>(few injuries)</a:t>
                      </a:r>
                      <a:endParaRPr sz="1800" dirty="0"/>
                    </a:p>
                  </a:txBody>
                  <a:tcPr marL="91425" marR="91425" marT="91425" marB="91425">
                    <a:solidFill>
                      <a:schemeClr val="lt2"/>
                    </a:solidFill>
                  </a:tcPr>
                </a:tc>
                <a:tc>
                  <a:txBody>
                    <a:bodyPr/>
                    <a:lstStyle/>
                    <a:p>
                      <a:pPr marL="0" lvl="0" indent="0" algn="l" rtl="0">
                        <a:spcBef>
                          <a:spcPts val="0"/>
                        </a:spcBef>
                        <a:spcAft>
                          <a:spcPts val="0"/>
                        </a:spcAft>
                        <a:buNone/>
                      </a:pPr>
                      <a:r>
                        <a:rPr lang="en-CA" sz="1800" dirty="0"/>
                        <a:t>Scenario 2 </a:t>
                      </a:r>
                    </a:p>
                    <a:p>
                      <a:pPr marL="0" lvl="0" indent="0" algn="l" rtl="0">
                        <a:spcBef>
                          <a:spcPts val="0"/>
                        </a:spcBef>
                        <a:spcAft>
                          <a:spcPts val="0"/>
                        </a:spcAft>
                        <a:buNone/>
                      </a:pPr>
                      <a:r>
                        <a:rPr lang="en-CA" sz="1800" dirty="0"/>
                        <a:t>(many injuries)</a:t>
                      </a:r>
                      <a:endParaRPr sz="1800" dirty="0"/>
                    </a:p>
                  </a:txBody>
                  <a:tcPr marL="91425" marR="91425" marT="91425" marB="91425">
                    <a:solidFill>
                      <a:schemeClr val="lt2"/>
                    </a:solidFill>
                  </a:tcPr>
                </a:tc>
                <a:extLst>
                  <a:ext uri="{0D108BD9-81ED-4DB2-BD59-A6C34878D82A}">
                    <a16:rowId xmlns:a16="http://schemas.microsoft.com/office/drawing/2014/main" val="10000"/>
                  </a:ext>
                </a:extLst>
              </a:tr>
              <a:tr h="433531">
                <a:tc>
                  <a:txBody>
                    <a:bodyPr/>
                    <a:lstStyle/>
                    <a:p>
                      <a:pPr marL="0" lvl="0" indent="0" algn="l" rtl="0">
                        <a:spcBef>
                          <a:spcPts val="0"/>
                        </a:spcBef>
                        <a:spcAft>
                          <a:spcPts val="0"/>
                        </a:spcAft>
                        <a:buNone/>
                      </a:pPr>
                      <a:r>
                        <a:rPr lang="en-CA" sz="1800" dirty="0"/>
                        <a:t>Annual payroll</a:t>
                      </a:r>
                      <a:endParaRPr sz="1800" dirty="0"/>
                    </a:p>
                  </a:txBody>
                  <a:tcPr marL="91425" marR="91425" marT="91425" marB="91425"/>
                </a:tc>
                <a:tc>
                  <a:txBody>
                    <a:bodyPr/>
                    <a:lstStyle/>
                    <a:p>
                      <a:pPr marL="0" lvl="0" indent="0" algn="ctr" rtl="0">
                        <a:spcBef>
                          <a:spcPts val="0"/>
                        </a:spcBef>
                        <a:spcAft>
                          <a:spcPts val="0"/>
                        </a:spcAft>
                        <a:buNone/>
                      </a:pPr>
                      <a:r>
                        <a:rPr lang="en-CA" sz="1800" dirty="0"/>
                        <a:t>100,000</a:t>
                      </a:r>
                      <a:endParaRPr sz="1800" dirty="0"/>
                    </a:p>
                  </a:txBody>
                  <a:tcPr marL="91425" marR="91425" marT="91425" marB="91425" anchor="ctr"/>
                </a:tc>
                <a:tc>
                  <a:txBody>
                    <a:bodyPr/>
                    <a:lstStyle/>
                    <a:p>
                      <a:pPr marL="0" lvl="0" indent="0" algn="ctr" rtl="0">
                        <a:spcBef>
                          <a:spcPts val="0"/>
                        </a:spcBef>
                        <a:spcAft>
                          <a:spcPts val="0"/>
                        </a:spcAft>
                        <a:buNone/>
                      </a:pPr>
                      <a:r>
                        <a:rPr lang="en-CA" sz="1800" dirty="0"/>
                        <a:t>100,000</a:t>
                      </a:r>
                      <a:endParaRPr sz="1800" dirty="0"/>
                    </a:p>
                  </a:txBody>
                  <a:tcPr marL="91425" marR="91425" marT="91425" marB="91425" anchor="ctr"/>
                </a:tc>
                <a:extLst>
                  <a:ext uri="{0D108BD9-81ED-4DB2-BD59-A6C34878D82A}">
                    <a16:rowId xmlns:a16="http://schemas.microsoft.com/office/drawing/2014/main" val="10001"/>
                  </a:ext>
                </a:extLst>
              </a:tr>
              <a:tr h="433531">
                <a:tc>
                  <a:txBody>
                    <a:bodyPr/>
                    <a:lstStyle/>
                    <a:p>
                      <a:pPr marL="0" lvl="0" indent="0" algn="l" rtl="0">
                        <a:spcBef>
                          <a:spcPts val="0"/>
                        </a:spcBef>
                        <a:spcAft>
                          <a:spcPts val="0"/>
                        </a:spcAft>
                        <a:buNone/>
                      </a:pPr>
                      <a:r>
                        <a:rPr lang="en-CA" sz="1800" dirty="0"/>
                        <a:t>Annual premium</a:t>
                      </a:r>
                      <a:endParaRPr sz="1800" dirty="0"/>
                    </a:p>
                  </a:txBody>
                  <a:tcPr marL="91425" marR="91425" marT="91425" marB="91425"/>
                </a:tc>
                <a:tc>
                  <a:txBody>
                    <a:bodyPr/>
                    <a:lstStyle/>
                    <a:p>
                      <a:pPr marL="0" lvl="0" indent="0" algn="ctr" rtl="0">
                        <a:spcBef>
                          <a:spcPts val="0"/>
                        </a:spcBef>
                        <a:spcAft>
                          <a:spcPts val="0"/>
                        </a:spcAft>
                        <a:buNone/>
                      </a:pPr>
                      <a:r>
                        <a:rPr lang="en-CA" sz="1800" dirty="0"/>
                        <a:t>-5,000</a:t>
                      </a:r>
                      <a:endParaRPr sz="1800" dirty="0"/>
                    </a:p>
                  </a:txBody>
                  <a:tcPr marL="91425" marR="91425" marT="91425" marB="91425" anchor="ctr"/>
                </a:tc>
                <a:tc>
                  <a:txBody>
                    <a:bodyPr/>
                    <a:lstStyle/>
                    <a:p>
                      <a:pPr marL="0" lvl="0" indent="0" algn="ctr" rtl="0">
                        <a:spcBef>
                          <a:spcPts val="0"/>
                        </a:spcBef>
                        <a:spcAft>
                          <a:spcPts val="0"/>
                        </a:spcAft>
                        <a:buNone/>
                      </a:pPr>
                      <a:r>
                        <a:rPr lang="en-CA" sz="1800" dirty="0"/>
                        <a:t>-5,000</a:t>
                      </a:r>
                      <a:endParaRPr sz="1800" dirty="0"/>
                    </a:p>
                  </a:txBody>
                  <a:tcPr marL="91425" marR="91425" marT="91425" marB="91425" anchor="ctr"/>
                </a:tc>
                <a:extLst>
                  <a:ext uri="{0D108BD9-81ED-4DB2-BD59-A6C34878D82A}">
                    <a16:rowId xmlns:a16="http://schemas.microsoft.com/office/drawing/2014/main" val="10002"/>
                  </a:ext>
                </a:extLst>
              </a:tr>
              <a:tr h="681281">
                <a:tc>
                  <a:txBody>
                    <a:bodyPr/>
                    <a:lstStyle/>
                    <a:p>
                      <a:pPr marL="0" lvl="0" indent="0" algn="l" rtl="0">
                        <a:spcBef>
                          <a:spcPts val="0"/>
                        </a:spcBef>
                        <a:spcAft>
                          <a:spcPts val="0"/>
                        </a:spcAft>
                        <a:buNone/>
                      </a:pPr>
                      <a:r>
                        <a:rPr lang="en-CA" sz="1800" dirty="0"/>
                        <a:t>Max. </a:t>
                      </a:r>
                      <a:r>
                        <a:rPr lang="en-CA" sz="1800" b="1" dirty="0">
                          <a:solidFill>
                            <a:srgbClr val="337836"/>
                          </a:solidFill>
                        </a:rPr>
                        <a:t>merit</a:t>
                      </a:r>
                      <a:r>
                        <a:rPr lang="en-CA" sz="1800" dirty="0"/>
                        <a:t> of 50% annual premium payment</a:t>
                      </a:r>
                      <a:endParaRPr sz="1800" dirty="0"/>
                    </a:p>
                  </a:txBody>
                  <a:tcPr marL="91425" marR="91425" marT="91425" marB="91425"/>
                </a:tc>
                <a:tc>
                  <a:txBody>
                    <a:bodyPr/>
                    <a:lstStyle/>
                    <a:p>
                      <a:pPr marL="0" lvl="0" indent="0" algn="ctr" rtl="0">
                        <a:spcBef>
                          <a:spcPts val="0"/>
                        </a:spcBef>
                        <a:spcAft>
                          <a:spcPts val="0"/>
                        </a:spcAft>
                        <a:buNone/>
                      </a:pPr>
                      <a:r>
                        <a:rPr lang="en-CA" sz="1800" b="1" dirty="0">
                          <a:solidFill>
                            <a:srgbClr val="337836"/>
                          </a:solidFill>
                        </a:rPr>
                        <a:t>+2,500</a:t>
                      </a:r>
                      <a:endParaRPr sz="1800" b="1" dirty="0">
                        <a:solidFill>
                          <a:srgbClr val="337836"/>
                        </a:solidFill>
                      </a:endParaRPr>
                    </a:p>
                  </a:txBody>
                  <a:tcPr marL="91425" marR="91425" marT="91425" marB="91425" anchor="ctr"/>
                </a:tc>
                <a:tc>
                  <a:txBody>
                    <a:bodyPr/>
                    <a:lstStyle/>
                    <a:p>
                      <a:pPr marL="0" lvl="0" indent="0" algn="ctr" rtl="0">
                        <a:spcBef>
                          <a:spcPts val="0"/>
                        </a:spcBef>
                        <a:spcAft>
                          <a:spcPts val="0"/>
                        </a:spcAft>
                        <a:buNone/>
                      </a:pPr>
                      <a:r>
                        <a:rPr lang="en-CA" sz="1800" dirty="0"/>
                        <a:t>N/A</a:t>
                      </a:r>
                      <a:endParaRPr sz="1800" dirty="0"/>
                    </a:p>
                  </a:txBody>
                  <a:tcPr marL="91425" marR="91425" marT="91425" marB="91425" anchor="ctr"/>
                </a:tc>
                <a:extLst>
                  <a:ext uri="{0D108BD9-81ED-4DB2-BD59-A6C34878D82A}">
                    <a16:rowId xmlns:a16="http://schemas.microsoft.com/office/drawing/2014/main" val="10003"/>
                  </a:ext>
                </a:extLst>
              </a:tr>
              <a:tr h="681281">
                <a:tc>
                  <a:txBody>
                    <a:bodyPr/>
                    <a:lstStyle/>
                    <a:p>
                      <a:pPr marL="0" lvl="0" indent="0" algn="l" rtl="0">
                        <a:spcBef>
                          <a:spcPts val="0"/>
                        </a:spcBef>
                        <a:spcAft>
                          <a:spcPts val="0"/>
                        </a:spcAft>
                        <a:buNone/>
                      </a:pPr>
                      <a:r>
                        <a:rPr lang="en-CA" sz="1800" dirty="0"/>
                        <a:t>Max. </a:t>
                      </a:r>
                      <a:r>
                        <a:rPr lang="en-CA" sz="1800" b="1" dirty="0">
                          <a:solidFill>
                            <a:srgbClr val="EA3323"/>
                          </a:solidFill>
                        </a:rPr>
                        <a:t>demerit</a:t>
                      </a:r>
                      <a:r>
                        <a:rPr lang="en-CA" sz="1800" dirty="0"/>
                        <a:t> of 100% annual premium payment</a:t>
                      </a:r>
                      <a:endParaRPr sz="1800" dirty="0"/>
                    </a:p>
                  </a:txBody>
                  <a:tcPr marL="91425" marR="91425" marT="91425" marB="91425"/>
                </a:tc>
                <a:tc>
                  <a:txBody>
                    <a:bodyPr/>
                    <a:lstStyle/>
                    <a:p>
                      <a:pPr marL="0" lvl="0" indent="0" algn="ctr" rtl="0">
                        <a:spcBef>
                          <a:spcPts val="0"/>
                        </a:spcBef>
                        <a:spcAft>
                          <a:spcPts val="0"/>
                        </a:spcAft>
                        <a:buNone/>
                      </a:pPr>
                      <a:r>
                        <a:rPr lang="en-CA" sz="1800" dirty="0"/>
                        <a:t>N/A</a:t>
                      </a:r>
                      <a:endParaRPr sz="1800" dirty="0"/>
                    </a:p>
                  </a:txBody>
                  <a:tcPr marL="91425" marR="91425" marT="91425" marB="91425" anchor="ctr"/>
                </a:tc>
                <a:tc>
                  <a:txBody>
                    <a:bodyPr/>
                    <a:lstStyle/>
                    <a:p>
                      <a:pPr marL="0" lvl="0" indent="0" algn="ctr" rtl="0">
                        <a:spcBef>
                          <a:spcPts val="0"/>
                        </a:spcBef>
                        <a:spcAft>
                          <a:spcPts val="0"/>
                        </a:spcAft>
                        <a:buNone/>
                      </a:pPr>
                      <a:r>
                        <a:rPr lang="en-CA" sz="1800" b="1" dirty="0">
                          <a:solidFill>
                            <a:srgbClr val="EA3323"/>
                          </a:solidFill>
                        </a:rPr>
                        <a:t>-5,000</a:t>
                      </a:r>
                      <a:endParaRPr sz="1800" b="1" dirty="0">
                        <a:solidFill>
                          <a:srgbClr val="EA3323"/>
                        </a:solidFill>
                      </a:endParaRPr>
                    </a:p>
                  </a:txBody>
                  <a:tcPr marL="91425" marR="91425" marT="91425" marB="91425" anchor="ctr"/>
                </a:tc>
                <a:extLst>
                  <a:ext uri="{0D108BD9-81ED-4DB2-BD59-A6C34878D82A}">
                    <a16:rowId xmlns:a16="http://schemas.microsoft.com/office/drawing/2014/main" val="10004"/>
                  </a:ext>
                </a:extLst>
              </a:tr>
              <a:tr h="619344">
                <a:tc>
                  <a:txBody>
                    <a:bodyPr/>
                    <a:lstStyle/>
                    <a:p>
                      <a:pPr marL="0" lvl="0" indent="0" algn="l" rtl="0">
                        <a:spcBef>
                          <a:spcPts val="0"/>
                        </a:spcBef>
                        <a:spcAft>
                          <a:spcPts val="0"/>
                        </a:spcAft>
                        <a:buNone/>
                      </a:pPr>
                      <a:r>
                        <a:rPr lang="en-CA" sz="1800" b="1" dirty="0"/>
                        <a:t>TOTAL PREMIUM</a:t>
                      </a:r>
                      <a:r>
                        <a:rPr lang="en-CA" sz="1800" dirty="0"/>
                        <a:t> </a:t>
                      </a:r>
                      <a:endParaRPr sz="1800" dirty="0"/>
                    </a:p>
                    <a:p>
                      <a:pPr marL="0" lvl="0" indent="0" algn="l" rtl="0">
                        <a:spcBef>
                          <a:spcPts val="0"/>
                        </a:spcBef>
                        <a:spcAft>
                          <a:spcPts val="0"/>
                        </a:spcAft>
                        <a:buNone/>
                      </a:pPr>
                      <a:r>
                        <a:rPr lang="en-CA" sz="1800" dirty="0"/>
                        <a:t>(w/merit or demerits applied)</a:t>
                      </a:r>
                      <a:endParaRPr sz="1800" dirty="0"/>
                    </a:p>
                  </a:txBody>
                  <a:tcPr marL="91425" marR="91425" marT="91425" marB="91425"/>
                </a:tc>
                <a:tc>
                  <a:txBody>
                    <a:bodyPr/>
                    <a:lstStyle/>
                    <a:p>
                      <a:pPr marL="0" lvl="0" indent="0" algn="ctr" rtl="0">
                        <a:spcBef>
                          <a:spcPts val="0"/>
                        </a:spcBef>
                        <a:spcAft>
                          <a:spcPts val="0"/>
                        </a:spcAft>
                        <a:buNone/>
                      </a:pPr>
                      <a:r>
                        <a:rPr lang="en-CA" sz="1800" dirty="0"/>
                        <a:t>-2,500</a:t>
                      </a:r>
                      <a:endParaRPr sz="1800" dirty="0"/>
                    </a:p>
                  </a:txBody>
                  <a:tcPr marL="91425" marR="91425" marT="91425" marB="91425" anchor="ctr"/>
                </a:tc>
                <a:tc>
                  <a:txBody>
                    <a:bodyPr/>
                    <a:lstStyle/>
                    <a:p>
                      <a:pPr marL="0" lvl="0" indent="0" algn="ctr" rtl="0">
                        <a:spcBef>
                          <a:spcPts val="0"/>
                        </a:spcBef>
                        <a:spcAft>
                          <a:spcPts val="0"/>
                        </a:spcAft>
                        <a:buNone/>
                      </a:pPr>
                      <a:r>
                        <a:rPr lang="en-CA" sz="1800" dirty="0"/>
                        <a:t>-10,000</a:t>
                      </a:r>
                      <a:endParaRPr sz="1800" dirty="0"/>
                    </a:p>
                  </a:txBody>
                  <a:tcPr marL="91425" marR="91425" marT="91425" marB="91425" anchor="ctr"/>
                </a:tc>
                <a:extLst>
                  <a:ext uri="{0D108BD9-81ED-4DB2-BD59-A6C34878D82A}">
                    <a16:rowId xmlns:a16="http://schemas.microsoft.com/office/drawing/2014/main" val="10005"/>
                  </a:ext>
                </a:extLst>
              </a:tr>
            </a:tbl>
          </a:graphicData>
        </a:graphic>
      </p:graphicFrame>
      <p:sp>
        <p:nvSpPr>
          <p:cNvPr id="302" name="Google Shape;302;g25bc0b048ed_0_157"/>
          <p:cNvSpPr/>
          <p:nvPr/>
        </p:nvSpPr>
        <p:spPr>
          <a:xfrm>
            <a:off x="527739" y="1011190"/>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g25bc0b048ed_0_157"/>
          <p:cNvSpPr/>
          <p:nvPr/>
        </p:nvSpPr>
        <p:spPr>
          <a:xfrm>
            <a:off x="7940186" y="5812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04" name="Google Shape;304;g25bc0b048ed_0_157"/>
          <p:cNvSpPr/>
          <p:nvPr/>
        </p:nvSpPr>
        <p:spPr>
          <a:xfrm>
            <a:off x="7607700" y="5940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05" name="Google Shape;305;g25bc0b048ed_0_157"/>
          <p:cNvSpPr txBox="1"/>
          <p:nvPr/>
        </p:nvSpPr>
        <p:spPr>
          <a:xfrm>
            <a:off x="7556250" y="5876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26</a:t>
            </a:r>
            <a:endParaRPr sz="1600" b="1" dirty="0">
              <a:solidFill>
                <a:schemeClr val="lt1"/>
              </a:solidFill>
              <a:latin typeface="Calibri"/>
              <a:ea typeface="Calibri"/>
              <a:cs typeface="Calibri"/>
              <a:sym typeface="Calibri"/>
            </a:endParaRPr>
          </a:p>
        </p:txBody>
      </p:sp>
      <p:sp>
        <p:nvSpPr>
          <p:cNvPr id="306" name="Google Shape;306;g25bc0b048ed_0_157"/>
          <p:cNvSpPr txBox="1"/>
          <p:nvPr/>
        </p:nvSpPr>
        <p:spPr>
          <a:xfrm>
            <a:off x="7966788" y="5846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10</a:t>
            </a:r>
            <a:endParaRPr sz="2000" b="1"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25bc0b048ed_0_16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312" name="Google Shape;312;g25bc0b048ed_0_16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13" name="Google Shape;313;g25bc0b048ed_0_167"/>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Summary</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14" name="Google Shape;314;g25bc0b048ed_0_167"/>
          <p:cNvSpPr txBox="1"/>
          <p:nvPr/>
        </p:nvSpPr>
        <p:spPr>
          <a:xfrm>
            <a:off x="387750" y="1438860"/>
            <a:ext cx="8278200" cy="1692731"/>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chemeClr val="dk1"/>
              </a:buClr>
              <a:buSzPts val="2200"/>
              <a:buChar char="●"/>
            </a:pPr>
            <a:r>
              <a:rPr lang="en-CA" sz="2800" dirty="0">
                <a:solidFill>
                  <a:schemeClr val="dk1"/>
                </a:solidFill>
              </a:rPr>
              <a:t>The Why of Investigation</a:t>
            </a:r>
            <a:endParaRPr sz="2800" dirty="0">
              <a:solidFill>
                <a:schemeClr val="dk1"/>
              </a:solidFill>
            </a:endParaRPr>
          </a:p>
          <a:p>
            <a:pPr marL="457200" marR="0" lvl="0" indent="-368300" algn="l" rtl="0">
              <a:lnSpc>
                <a:spcPct val="100000"/>
              </a:lnSpc>
              <a:spcBef>
                <a:spcPts val="0"/>
              </a:spcBef>
              <a:spcAft>
                <a:spcPts val="0"/>
              </a:spcAft>
              <a:buClr>
                <a:schemeClr val="dk1"/>
              </a:buClr>
              <a:buSzPts val="2200"/>
              <a:buChar char="●"/>
            </a:pPr>
            <a:r>
              <a:rPr lang="en-CA" sz="2800" dirty="0">
                <a:solidFill>
                  <a:schemeClr val="dk1"/>
                </a:solidFill>
              </a:rPr>
              <a:t>Doing what’s right is good for business</a:t>
            </a:r>
            <a:endParaRPr sz="2800" dirty="0">
              <a:solidFill>
                <a:schemeClr val="dk1"/>
              </a:solidFill>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pic>
        <p:nvPicPr>
          <p:cNvPr id="315" name="Google Shape;315;g25bc0b048ed_0_167"/>
          <p:cNvPicPr preferRelativeResize="0"/>
          <p:nvPr/>
        </p:nvPicPr>
        <p:blipFill rotWithShape="1">
          <a:blip r:embed="rId4">
            <a:alphaModFix/>
          </a:blip>
          <a:srcRect l="4030" t="6252"/>
          <a:stretch/>
        </p:blipFill>
        <p:spPr>
          <a:xfrm rot="-5400000">
            <a:off x="5204725" y="2014251"/>
            <a:ext cx="2694074" cy="3947524"/>
          </a:xfrm>
          <a:prstGeom prst="rect">
            <a:avLst/>
          </a:prstGeom>
          <a:noFill/>
          <a:ln>
            <a:noFill/>
          </a:ln>
        </p:spPr>
      </p:pic>
      <p:pic>
        <p:nvPicPr>
          <p:cNvPr id="316" name="Google Shape;316;g25bc0b048ed_0_167"/>
          <p:cNvPicPr preferRelativeResize="0"/>
          <p:nvPr/>
        </p:nvPicPr>
        <p:blipFill>
          <a:blip r:embed="rId5">
            <a:alphaModFix/>
          </a:blip>
          <a:stretch>
            <a:fillRect/>
          </a:stretch>
        </p:blipFill>
        <p:spPr>
          <a:xfrm>
            <a:off x="478050" y="2901761"/>
            <a:ext cx="3947525" cy="2500089"/>
          </a:xfrm>
          <a:prstGeom prst="rect">
            <a:avLst/>
          </a:prstGeom>
          <a:noFill/>
          <a:ln>
            <a:noFill/>
          </a:ln>
        </p:spPr>
      </p:pic>
      <p:sp>
        <p:nvSpPr>
          <p:cNvPr id="317" name="Google Shape;317;g25bc0b048ed_0_167"/>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g25bc0b048ed_0_167"/>
          <p:cNvSpPr/>
          <p:nvPr/>
        </p:nvSpPr>
        <p:spPr>
          <a:xfrm>
            <a:off x="7940186" y="582670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19" name="Google Shape;319;g25bc0b048ed_0_167"/>
          <p:cNvSpPr/>
          <p:nvPr/>
        </p:nvSpPr>
        <p:spPr>
          <a:xfrm>
            <a:off x="7607700" y="595480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20" name="Google Shape;320;g25bc0b048ed_0_167"/>
          <p:cNvSpPr txBox="1"/>
          <p:nvPr/>
        </p:nvSpPr>
        <p:spPr>
          <a:xfrm>
            <a:off x="7556250" y="589118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26</a:t>
            </a:r>
            <a:endParaRPr sz="1600" b="1" dirty="0">
              <a:solidFill>
                <a:schemeClr val="lt1"/>
              </a:solidFill>
              <a:latin typeface="Calibri"/>
              <a:ea typeface="Calibri"/>
              <a:cs typeface="Calibri"/>
              <a:sym typeface="Calibri"/>
            </a:endParaRPr>
          </a:p>
        </p:txBody>
      </p:sp>
      <p:sp>
        <p:nvSpPr>
          <p:cNvPr id="321" name="Google Shape;321;g25bc0b048ed_0_167"/>
          <p:cNvSpPr txBox="1"/>
          <p:nvPr/>
        </p:nvSpPr>
        <p:spPr>
          <a:xfrm>
            <a:off x="7966788" y="586043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g25bc0b048ed_0_17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327" name="Google Shape;327;g25bc0b048ed_0_17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28" name="Google Shape;328;g25bc0b048ed_0_177"/>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3 – When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Legal Obligations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29" name="Google Shape;329;g25bc0b048ed_0_177"/>
          <p:cNvSpPr txBox="1"/>
          <p:nvPr/>
        </p:nvSpPr>
        <p:spPr>
          <a:xfrm>
            <a:off x="392991" y="1513290"/>
            <a:ext cx="5241689" cy="49243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Focus of this section:</a:t>
            </a:r>
            <a:b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b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endParaRPr>
          </a:p>
          <a:p>
            <a:pPr marL="457200" marR="0" lvl="0" indent="-381000" algn="l" rtl="0">
              <a:lnSpc>
                <a:spcPct val="100000"/>
              </a:lnSpc>
              <a:spcBef>
                <a:spcPts val="0"/>
              </a:spcBef>
              <a:spcAft>
                <a:spcPts val="0"/>
              </a:spcAft>
              <a:buClr>
                <a:srgbClr val="00A651"/>
              </a:buClr>
              <a:buSzPts val="24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WorkSafeBC requirements</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endParaRPr>
          </a:p>
          <a:p>
            <a:pPr marL="0" marR="0" lvl="0" indent="0" algn="l" rtl="0">
              <a:lnSpc>
                <a:spcPct val="100000"/>
              </a:lnSpc>
              <a:spcBef>
                <a:spcPts val="0"/>
              </a:spcBef>
              <a:spcAft>
                <a:spcPts val="0"/>
              </a:spcAft>
              <a:buNone/>
            </a:pP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endParaRPr>
          </a:p>
          <a:p>
            <a:pPr marL="457200" marR="0" lvl="0" indent="-381000" algn="l" rtl="0">
              <a:lnSpc>
                <a:spcPct val="100000"/>
              </a:lnSpc>
              <a:spcBef>
                <a:spcPts val="0"/>
              </a:spcBef>
              <a:spcAft>
                <a:spcPts val="0"/>
              </a:spcAft>
              <a:buClr>
                <a:srgbClr val="00A651"/>
              </a:buClr>
              <a:buSzPts val="24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 What incidents must be reported</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endParaRPr>
          </a:p>
          <a:p>
            <a:pPr marL="0" marR="0" lvl="0" indent="0" algn="l" rtl="0">
              <a:lnSpc>
                <a:spcPct val="100000"/>
              </a:lnSpc>
              <a:spcBef>
                <a:spcPts val="0"/>
              </a:spcBef>
              <a:spcAft>
                <a:spcPts val="0"/>
              </a:spcAft>
              <a:buNone/>
            </a:pP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endParaRPr>
          </a:p>
          <a:p>
            <a:pPr marL="457200" marR="0" lvl="0" indent="-381000" algn="l" rtl="0">
              <a:lnSpc>
                <a:spcPct val="100000"/>
              </a:lnSpc>
              <a:spcBef>
                <a:spcPts val="0"/>
              </a:spcBef>
              <a:spcAft>
                <a:spcPts val="0"/>
              </a:spcAft>
              <a:buClr>
                <a:srgbClr val="00A651"/>
              </a:buClr>
              <a:buSzPts val="24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rPr>
              <a:t>Determining what incidents must/should be investigated</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9"/>
                </a:ext>
              </a:extLst>
            </a:endParaRPr>
          </a:p>
          <a:p>
            <a:pPr marL="0" marR="0" lvl="0" indent="0" algn="l" rtl="0">
              <a:lnSpc>
                <a:spcPct val="100000"/>
              </a:lnSpc>
              <a:spcBef>
                <a:spcPts val="0"/>
              </a:spcBef>
              <a:spcAft>
                <a:spcPts val="0"/>
              </a:spcAft>
              <a:buNone/>
            </a:pP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endParaRPr>
          </a:p>
          <a:p>
            <a:pPr marL="0" marR="0" lvl="0" indent="0" algn="l" rtl="0">
              <a:lnSpc>
                <a:spcPct val="100000"/>
              </a:lnSpc>
              <a:spcBef>
                <a:spcPts val="0"/>
              </a:spcBef>
              <a:spcAft>
                <a:spcPts val="0"/>
              </a:spcAft>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pic>
        <p:nvPicPr>
          <p:cNvPr id="330" name="Google Shape;330;g25bc0b048ed_0_177"/>
          <p:cNvPicPr preferRelativeResize="0">
            <a:picLocks noChangeAspect="1"/>
          </p:cNvPicPr>
          <p:nvPr/>
        </p:nvPicPr>
        <p:blipFill rotWithShape="1">
          <a:blip r:embed="rId4">
            <a:alphaModFix/>
          </a:blip>
          <a:srcRect l="11219" r="16817"/>
          <a:stretch/>
        </p:blipFill>
        <p:spPr>
          <a:xfrm>
            <a:off x="5529663" y="1576902"/>
            <a:ext cx="3226086" cy="2988000"/>
          </a:xfrm>
          <a:prstGeom prst="rect">
            <a:avLst/>
          </a:prstGeom>
          <a:noFill/>
          <a:ln>
            <a:noFill/>
          </a:ln>
        </p:spPr>
      </p:pic>
      <p:sp>
        <p:nvSpPr>
          <p:cNvPr id="331" name="Google Shape;331;g25bc0b048ed_0_177"/>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5bc0b048ed_0_177"/>
          <p:cNvSpPr/>
          <p:nvPr/>
        </p:nvSpPr>
        <p:spPr>
          <a:xfrm>
            <a:off x="7940186" y="58136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33" name="Google Shape;333;g25bc0b048ed_0_177"/>
          <p:cNvSpPr/>
          <p:nvPr/>
        </p:nvSpPr>
        <p:spPr>
          <a:xfrm>
            <a:off x="7607700" y="59417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34" name="Google Shape;334;g25bc0b048ed_0_177"/>
          <p:cNvSpPr txBox="1"/>
          <p:nvPr/>
        </p:nvSpPr>
        <p:spPr>
          <a:xfrm>
            <a:off x="7556250" y="58781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27</a:t>
            </a:r>
            <a:endParaRPr sz="1600" b="1" dirty="0">
              <a:solidFill>
                <a:schemeClr val="lt1"/>
              </a:solidFill>
              <a:latin typeface="Calibri"/>
              <a:ea typeface="Calibri"/>
              <a:cs typeface="Calibri"/>
              <a:sym typeface="Calibri"/>
            </a:endParaRPr>
          </a:p>
        </p:txBody>
      </p:sp>
      <p:sp>
        <p:nvSpPr>
          <p:cNvPr id="335" name="Google Shape;335;g25bc0b048ed_0_177"/>
          <p:cNvSpPr txBox="1"/>
          <p:nvPr/>
        </p:nvSpPr>
        <p:spPr>
          <a:xfrm>
            <a:off x="7966788" y="58473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7" name="Google Shape;347;g25bc0b048ed_0_464"/>
          <p:cNvPicPr preferRelativeResize="0"/>
          <p:nvPr/>
        </p:nvPicPr>
        <p:blipFill rotWithShape="1">
          <a:blip r:embed="rId3">
            <a:alphaModFix/>
          </a:blip>
          <a:srcRect l="22778" t="-740" r="47082" b="740"/>
          <a:stretch/>
        </p:blipFill>
        <p:spPr>
          <a:xfrm>
            <a:off x="6476905" y="3226"/>
            <a:ext cx="2872289" cy="6352000"/>
          </a:xfrm>
          <a:prstGeom prst="rect">
            <a:avLst/>
          </a:prstGeom>
          <a:noFill/>
          <a:ln>
            <a:noFill/>
          </a:ln>
        </p:spPr>
      </p:pic>
      <p:pic>
        <p:nvPicPr>
          <p:cNvPr id="340" name="Google Shape;340;g25bc0b048ed_0_464" descr="Logo, icon&#10;&#10;Description automatically generated"/>
          <p:cNvPicPr preferRelativeResize="0"/>
          <p:nvPr/>
        </p:nvPicPr>
        <p:blipFill rotWithShape="1">
          <a:blip r:embed="rId4">
            <a:alphaModFix amt="46000"/>
          </a:blip>
          <a:srcRect/>
          <a:stretch/>
        </p:blipFill>
        <p:spPr>
          <a:xfrm>
            <a:off x="6963911" y="6414177"/>
            <a:ext cx="357590" cy="339770"/>
          </a:xfrm>
          <a:prstGeom prst="rect">
            <a:avLst/>
          </a:prstGeom>
          <a:noFill/>
          <a:ln>
            <a:noFill/>
          </a:ln>
        </p:spPr>
      </p:pic>
      <p:pic>
        <p:nvPicPr>
          <p:cNvPr id="8" name="Picture 7">
            <a:extLst>
              <a:ext uri="{FF2B5EF4-FFF2-40B4-BE49-F238E27FC236}">
                <a16:creationId xmlns:a16="http://schemas.microsoft.com/office/drawing/2014/main" id="{B63BB16D-9DE5-C430-EFB0-068661174DAC}"/>
              </a:ext>
            </a:extLst>
          </p:cNvPr>
          <p:cNvPicPr>
            <a:picLocks noChangeAspect="1"/>
          </p:cNvPicPr>
          <p:nvPr/>
        </p:nvPicPr>
        <p:blipFill rotWithShape="1">
          <a:blip r:embed="rId5"/>
          <a:srcRect l="23719"/>
          <a:stretch/>
        </p:blipFill>
        <p:spPr>
          <a:xfrm>
            <a:off x="6480350" y="-509712"/>
            <a:ext cx="3304817" cy="6858000"/>
          </a:xfrm>
          <a:prstGeom prst="rect">
            <a:avLst/>
          </a:prstGeom>
        </p:spPr>
      </p:pic>
      <p:sp>
        <p:nvSpPr>
          <p:cNvPr id="341" name="Google Shape;341;g25bc0b048ed_0_464"/>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42" name="Google Shape;342;g25bc0b048ed_0_464"/>
          <p:cNvSpPr txBox="1"/>
          <p:nvPr/>
        </p:nvSpPr>
        <p:spPr>
          <a:xfrm>
            <a:off x="116603" y="134450"/>
            <a:ext cx="7626738"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3 – When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What is Reportable to WorkSafeBC?</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43" name="Google Shape;343;g25bc0b048ed_0_464"/>
          <p:cNvSpPr txBox="1"/>
          <p:nvPr/>
        </p:nvSpPr>
        <p:spPr>
          <a:xfrm>
            <a:off x="428646" y="1136350"/>
            <a:ext cx="8278200" cy="25237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dirty="0">
                <a:solidFill>
                  <a:schemeClr val="dk1"/>
                </a:solidFill>
              </a:rPr>
              <a:t>Under the Workers Compensation Act</a:t>
            </a: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rPr>
              <a:t> </a:t>
            </a:r>
            <a:br>
              <a:rPr lang="en-CA" sz="2400" dirty="0">
                <a:solidFill>
                  <a:schemeClr val="dk1"/>
                </a:solidFill>
              </a:rPr>
            </a:br>
            <a:r>
              <a:rPr lang="en-CA" sz="2400" dirty="0">
                <a:solidFill>
                  <a:schemeClr val="dk1"/>
                </a:solidFill>
              </a:rPr>
              <a:t>(Section 68)</a:t>
            </a:r>
            <a:endParaRPr sz="24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a:p>
            <a:pPr marL="0" marR="0" lvl="0" indent="0" algn="l" rtl="0">
              <a:lnSpc>
                <a:spcPct val="100000"/>
              </a:lnSpc>
              <a:spcBef>
                <a:spcPts val="0"/>
              </a:spcBef>
              <a:spcAft>
                <a:spcPts val="0"/>
              </a:spcAft>
              <a:buNone/>
            </a:pPr>
            <a:r>
              <a:rPr lang="en-CA" sz="2400" b="1" dirty="0">
                <a:solidFill>
                  <a:schemeClr val="dk1"/>
                </a:solidFill>
              </a:rPr>
              <a:t>IMMEDIATELY</a:t>
            </a:r>
            <a:r>
              <a:rPr lang="en-CA" sz="2400" dirty="0">
                <a:solidFill>
                  <a:schemeClr val="dk1"/>
                </a:solidFill>
              </a:rPr>
              <a:t> notify WorkSafeBC if:</a:t>
            </a:r>
            <a:endParaRPr sz="24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344" name="Google Shape;344;g25bc0b048ed_0_464"/>
          <p:cNvSpPr/>
          <p:nvPr/>
        </p:nvSpPr>
        <p:spPr>
          <a:xfrm>
            <a:off x="7961932" y="5702550"/>
            <a:ext cx="637800" cy="5514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sz="900">
                <a:solidFill>
                  <a:schemeClr val="lt1"/>
                </a:solidFill>
              </a:rPr>
              <a:t>11</a:t>
            </a:r>
            <a:endParaRPr sz="900">
              <a:solidFill>
                <a:schemeClr val="lt1"/>
              </a:solidFill>
            </a:endParaRPr>
          </a:p>
        </p:txBody>
      </p:sp>
      <p:pic>
        <p:nvPicPr>
          <p:cNvPr id="346" name="Google Shape;346;g25bc0b048ed_0_464"/>
          <p:cNvPicPr preferRelativeResize="0"/>
          <p:nvPr/>
        </p:nvPicPr>
        <p:blipFill rotWithShape="1">
          <a:blip r:embed="rId6">
            <a:alphaModFix/>
          </a:blip>
          <a:srcRect l="18082" r="53557"/>
          <a:stretch/>
        </p:blipFill>
        <p:spPr>
          <a:xfrm>
            <a:off x="6495011" y="7951"/>
            <a:ext cx="2675799" cy="6352001"/>
          </a:xfrm>
          <a:prstGeom prst="rect">
            <a:avLst/>
          </a:prstGeom>
          <a:noFill/>
          <a:ln>
            <a:noFill/>
          </a:ln>
        </p:spPr>
      </p:pic>
      <p:pic>
        <p:nvPicPr>
          <p:cNvPr id="348" name="Google Shape;348;g25bc0b048ed_0_464"/>
          <p:cNvPicPr preferRelativeResize="0"/>
          <p:nvPr/>
        </p:nvPicPr>
        <p:blipFill rotWithShape="1">
          <a:blip r:embed="rId7">
            <a:alphaModFix/>
          </a:blip>
          <a:srcRect l="32723" r="2581"/>
          <a:stretch/>
        </p:blipFill>
        <p:spPr>
          <a:xfrm>
            <a:off x="6480373" y="-10651"/>
            <a:ext cx="4109624" cy="6361157"/>
          </a:xfrm>
          <a:prstGeom prst="rect">
            <a:avLst/>
          </a:prstGeom>
          <a:noFill/>
          <a:ln>
            <a:noFill/>
          </a:ln>
        </p:spPr>
      </p:pic>
      <p:sp>
        <p:nvSpPr>
          <p:cNvPr id="350" name="Google Shape;350;g25bc0b048ed_0_464"/>
          <p:cNvSpPr/>
          <p:nvPr/>
        </p:nvSpPr>
        <p:spPr>
          <a:xfrm>
            <a:off x="255891" y="957838"/>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51" name="Google Shape;351;g25bc0b048ed_0_464"/>
          <p:cNvSpPr txBox="1"/>
          <p:nvPr/>
        </p:nvSpPr>
        <p:spPr>
          <a:xfrm>
            <a:off x="259580" y="5085923"/>
            <a:ext cx="6391531"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CA" sz="2400" dirty="0">
                <a:solidFill>
                  <a:schemeClr val="dk1"/>
                </a:solidFill>
              </a:rPr>
              <a:t>By Regulation…</a:t>
            </a:r>
            <a:endParaRPr sz="2400" dirty="0">
              <a:solidFill>
                <a:schemeClr val="dk1"/>
              </a:solidFill>
            </a:endParaRPr>
          </a:p>
          <a:p>
            <a:pPr marL="457200" lvl="0" indent="-393700" algn="l" rtl="0">
              <a:spcBef>
                <a:spcPts val="0"/>
              </a:spcBef>
              <a:spcAft>
                <a:spcPts val="600"/>
              </a:spcAft>
              <a:buClr>
                <a:srgbClr val="00A651"/>
              </a:buClr>
              <a:buSzPts val="2600"/>
              <a:buChar char="•"/>
            </a:pPr>
            <a:r>
              <a:rPr lang="en-CA" sz="2400" dirty="0">
                <a:solidFill>
                  <a:schemeClr val="dk1"/>
                </a:solidFill>
              </a:rPr>
              <a:t>Blasting/Explosives related incident</a:t>
            </a:r>
            <a:endParaRPr sz="2400" dirty="0">
              <a:solidFill>
                <a:schemeClr val="dk1"/>
              </a:solidFill>
            </a:endParaRPr>
          </a:p>
          <a:p>
            <a:pPr marL="457200" lvl="0" indent="0" algn="l" rtl="0">
              <a:spcBef>
                <a:spcPts val="0"/>
              </a:spcBef>
              <a:spcAft>
                <a:spcPts val="0"/>
              </a:spcAft>
              <a:buNone/>
            </a:pPr>
            <a:endParaRPr dirty="0"/>
          </a:p>
        </p:txBody>
      </p:sp>
      <p:sp>
        <p:nvSpPr>
          <p:cNvPr id="352" name="Google Shape;352;g25bc0b048ed_0_464"/>
          <p:cNvSpPr txBox="1"/>
          <p:nvPr/>
        </p:nvSpPr>
        <p:spPr>
          <a:xfrm>
            <a:off x="255891" y="5886438"/>
            <a:ext cx="3000000" cy="553968"/>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rgbClr val="00A651"/>
              </a:buClr>
              <a:buSzPts val="2600"/>
              <a:buChar char="•"/>
            </a:pPr>
            <a:r>
              <a:rPr lang="en-CA" sz="2400" dirty="0">
                <a:solidFill>
                  <a:schemeClr val="dk1"/>
                </a:solidFill>
              </a:rPr>
              <a:t>Diving incident</a:t>
            </a:r>
            <a:endParaRPr sz="2400" dirty="0"/>
          </a:p>
        </p:txBody>
      </p:sp>
      <p:sp>
        <p:nvSpPr>
          <p:cNvPr id="353" name="Google Shape;353;g25bc0b048ed_0_464"/>
          <p:cNvSpPr txBox="1"/>
          <p:nvPr/>
        </p:nvSpPr>
        <p:spPr>
          <a:xfrm>
            <a:off x="412900" y="2639821"/>
            <a:ext cx="5716800" cy="923299"/>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rgbClr val="00A651"/>
              </a:buClr>
              <a:buSzPts val="2600"/>
              <a:buChar char="•"/>
            </a:pPr>
            <a:r>
              <a:rPr lang="en-CA" sz="2400" dirty="0">
                <a:solidFill>
                  <a:schemeClr val="dk1"/>
                </a:solidFill>
              </a:rPr>
              <a:t>Person is SERIOUSLY injured or killed</a:t>
            </a:r>
            <a:endParaRPr sz="2400" dirty="0">
              <a:solidFill>
                <a:schemeClr val="dk1"/>
              </a:solidFill>
            </a:endParaRPr>
          </a:p>
        </p:txBody>
      </p:sp>
      <p:sp>
        <p:nvSpPr>
          <p:cNvPr id="354" name="Google Shape;354;g25bc0b048ed_0_464"/>
          <p:cNvSpPr/>
          <p:nvPr/>
        </p:nvSpPr>
        <p:spPr>
          <a:xfrm>
            <a:off x="803093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55" name="Google Shape;355;g25bc0b048ed_0_464"/>
          <p:cNvSpPr/>
          <p:nvPr/>
        </p:nvSpPr>
        <p:spPr>
          <a:xfrm>
            <a:off x="776755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56" name="Google Shape;356;g25bc0b048ed_0_464"/>
          <p:cNvSpPr txBox="1"/>
          <p:nvPr/>
        </p:nvSpPr>
        <p:spPr>
          <a:xfrm>
            <a:off x="77133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a:solidFill>
                  <a:schemeClr val="lt1"/>
                </a:solidFill>
                <a:latin typeface="Calibri"/>
                <a:ea typeface="Calibri"/>
                <a:cs typeface="Calibri"/>
                <a:sym typeface="Calibri"/>
              </a:rPr>
              <a:t>31</a:t>
            </a:r>
            <a:endParaRPr sz="1600">
              <a:solidFill>
                <a:schemeClr val="lt1"/>
              </a:solidFill>
              <a:latin typeface="Calibri"/>
              <a:ea typeface="Calibri"/>
              <a:cs typeface="Calibri"/>
              <a:sym typeface="Calibri"/>
            </a:endParaRPr>
          </a:p>
        </p:txBody>
      </p:sp>
      <p:sp>
        <p:nvSpPr>
          <p:cNvPr id="357" name="Google Shape;357;g25bc0b048ed_0_464"/>
          <p:cNvSpPr txBox="1"/>
          <p:nvPr/>
        </p:nvSpPr>
        <p:spPr>
          <a:xfrm>
            <a:off x="805853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a:solidFill>
                  <a:schemeClr val="lt1"/>
                </a:solidFill>
                <a:latin typeface="Calibri"/>
                <a:ea typeface="Calibri"/>
                <a:cs typeface="Calibri"/>
                <a:sym typeface="Calibri"/>
              </a:rPr>
              <a:t>11</a:t>
            </a:r>
            <a:endParaRPr sz="20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0E87E0B-619F-6C42-5FCA-AA2946710651}"/>
              </a:ext>
            </a:extLst>
          </p:cNvPr>
          <p:cNvSpPr txBox="1"/>
          <p:nvPr/>
        </p:nvSpPr>
        <p:spPr>
          <a:xfrm>
            <a:off x="412900" y="3450913"/>
            <a:ext cx="5255741" cy="461665"/>
          </a:xfrm>
          <a:prstGeom prst="rect">
            <a:avLst/>
          </a:prstGeom>
          <a:noFill/>
        </p:spPr>
        <p:txBody>
          <a:bodyPr wrap="square" rtlCol="0">
            <a:spAutoFit/>
          </a:bodyPr>
          <a:lstStyle/>
          <a:p>
            <a:pPr marL="457200" marR="0" lvl="0" indent="-393700" algn="l" defTabSz="914400" rtl="0" eaLnBrk="1" fontAlgn="auto" latinLnBrk="0" hangingPunct="1">
              <a:lnSpc>
                <a:spcPct val="100000"/>
              </a:lnSpc>
              <a:spcBef>
                <a:spcPts val="0"/>
              </a:spcBef>
              <a:spcAft>
                <a:spcPts val="0"/>
              </a:spcAft>
              <a:buClr>
                <a:srgbClr val="00A651"/>
              </a:buClr>
              <a:buSzPts val="26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Major structural failure or collapse</a:t>
            </a:r>
          </a:p>
        </p:txBody>
      </p:sp>
      <p:sp>
        <p:nvSpPr>
          <p:cNvPr id="3" name="TextBox 2">
            <a:extLst>
              <a:ext uri="{FF2B5EF4-FFF2-40B4-BE49-F238E27FC236}">
                <a16:creationId xmlns:a16="http://schemas.microsoft.com/office/drawing/2014/main" id="{3E571AC6-0CA1-00FE-66A0-8C0BD33F0431}"/>
              </a:ext>
            </a:extLst>
          </p:cNvPr>
          <p:cNvSpPr txBox="1"/>
          <p:nvPr/>
        </p:nvSpPr>
        <p:spPr>
          <a:xfrm>
            <a:off x="384465" y="3871669"/>
            <a:ext cx="4951949" cy="830997"/>
          </a:xfrm>
          <a:prstGeom prst="rect">
            <a:avLst/>
          </a:prstGeom>
          <a:noFill/>
        </p:spPr>
        <p:txBody>
          <a:bodyPr wrap="square" rtlCol="0">
            <a:spAutoFit/>
          </a:bodyPr>
          <a:lstStyle/>
          <a:p>
            <a:pPr marL="457200" marR="0" lvl="0" indent="-393700" algn="l" defTabSz="914400" rtl="0" eaLnBrk="1" fontAlgn="auto" latinLnBrk="0" hangingPunct="1">
              <a:lnSpc>
                <a:spcPct val="100000"/>
              </a:lnSpc>
              <a:spcBef>
                <a:spcPts val="0"/>
              </a:spcBef>
              <a:spcAft>
                <a:spcPts val="0"/>
              </a:spcAft>
              <a:buClr>
                <a:srgbClr val="00A651"/>
              </a:buClr>
              <a:buSzPts val="26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Fire/Explosion incident (if risk to worker)</a:t>
            </a:r>
          </a:p>
        </p:txBody>
      </p:sp>
      <p:pic>
        <p:nvPicPr>
          <p:cNvPr id="6" name="Picture 5">
            <a:extLst>
              <a:ext uri="{FF2B5EF4-FFF2-40B4-BE49-F238E27FC236}">
                <a16:creationId xmlns:a16="http://schemas.microsoft.com/office/drawing/2014/main" id="{51F69329-3CF3-59DE-FC4E-5C93CD66304A}"/>
              </a:ext>
            </a:extLst>
          </p:cNvPr>
          <p:cNvPicPr>
            <a:picLocks noChangeAspect="1"/>
          </p:cNvPicPr>
          <p:nvPr/>
        </p:nvPicPr>
        <p:blipFill rotWithShape="1">
          <a:blip r:embed="rId8"/>
          <a:srcRect l="-32787" t="2492" r="32787" b="7734"/>
          <a:stretch/>
        </p:blipFill>
        <p:spPr>
          <a:xfrm>
            <a:off x="5001492" y="-31476"/>
            <a:ext cx="4521102" cy="6378554"/>
          </a:xfrm>
          <a:prstGeom prst="rect">
            <a:avLst/>
          </a:prstGeom>
        </p:spPr>
      </p:pic>
      <p:sp>
        <p:nvSpPr>
          <p:cNvPr id="4" name="TextBox 3">
            <a:extLst>
              <a:ext uri="{FF2B5EF4-FFF2-40B4-BE49-F238E27FC236}">
                <a16:creationId xmlns:a16="http://schemas.microsoft.com/office/drawing/2014/main" id="{5354C49C-3DF8-0C09-CC53-79B50733E57F}"/>
              </a:ext>
            </a:extLst>
          </p:cNvPr>
          <p:cNvSpPr txBox="1"/>
          <p:nvPr/>
        </p:nvSpPr>
        <p:spPr>
          <a:xfrm>
            <a:off x="385961" y="4640569"/>
            <a:ext cx="6473667" cy="461665"/>
          </a:xfrm>
          <a:prstGeom prst="rect">
            <a:avLst/>
          </a:prstGeom>
          <a:noFill/>
        </p:spPr>
        <p:txBody>
          <a:bodyPr wrap="square" rtlCol="0">
            <a:spAutoFit/>
          </a:bodyPr>
          <a:lstStyle/>
          <a:p>
            <a:pPr marL="457200" marR="0" lvl="0" indent="-393700" algn="l" defTabSz="914400" rtl="0" eaLnBrk="1" fontAlgn="auto" latinLnBrk="0" hangingPunct="1">
              <a:lnSpc>
                <a:spcPct val="100000"/>
              </a:lnSpc>
              <a:spcBef>
                <a:spcPts val="0"/>
              </a:spcBef>
              <a:spcAft>
                <a:spcPts val="0"/>
              </a:spcAft>
              <a:buClr>
                <a:srgbClr val="00A651"/>
              </a:buClr>
              <a:buSzPts val="26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Major release of hazardous substance</a:t>
            </a:r>
          </a:p>
        </p:txBody>
      </p:sp>
      <p:pic>
        <p:nvPicPr>
          <p:cNvPr id="349" name="Google Shape;349;g25bc0b048ed_0_464"/>
          <p:cNvPicPr preferRelativeResize="0"/>
          <p:nvPr/>
        </p:nvPicPr>
        <p:blipFill rotWithShape="1">
          <a:blip r:embed="rId9">
            <a:alphaModFix/>
          </a:blip>
          <a:srcRect l="7396" t="-1730" r="28281" b="1730"/>
          <a:stretch/>
        </p:blipFill>
        <p:spPr>
          <a:xfrm>
            <a:off x="6476905" y="-215671"/>
            <a:ext cx="4083226" cy="65627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1">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1">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g25bc0b048ed_0_18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363" name="Google Shape;363;g25bc0b048ed_0_18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64" name="Google Shape;364;g25bc0b048ed_0_187"/>
          <p:cNvSpPr txBox="1"/>
          <p:nvPr/>
        </p:nvSpPr>
        <p:spPr>
          <a:xfrm>
            <a:off x="432900" y="99244"/>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3 – When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Legislative and Regulatory Framework</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65" name="Google Shape;365;g25bc0b048ed_0_187"/>
          <p:cNvSpPr txBox="1"/>
          <p:nvPr/>
        </p:nvSpPr>
        <p:spPr>
          <a:xfrm>
            <a:off x="432900" y="1216738"/>
            <a:ext cx="7928675" cy="544760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100"/>
              <a:buFont typeface="Arial"/>
              <a:buNone/>
            </a:pPr>
            <a:r>
              <a:rPr lang="en-CA" sz="2800" b="1" dirty="0">
                <a:solidFill>
                  <a:schemeClr val="dk1"/>
                </a:solidFill>
              </a:rPr>
              <a:t>Immediately </a:t>
            </a:r>
            <a:r>
              <a:rPr lang="en-CA" sz="2800" dirty="0">
                <a:solidFill>
                  <a:schemeClr val="dk1"/>
                </a:solidFill>
              </a:rPr>
              <a:t>notify WorkSafeBC once:</a:t>
            </a:r>
          </a:p>
          <a:p>
            <a:pPr marL="0" marR="0" lvl="0" indent="0" rtl="0">
              <a:lnSpc>
                <a:spcPct val="100000"/>
              </a:lnSpc>
              <a:spcBef>
                <a:spcPts val="0"/>
              </a:spcBef>
              <a:spcAft>
                <a:spcPts val="0"/>
              </a:spcAft>
              <a:buClr>
                <a:schemeClr val="dk1"/>
              </a:buClr>
              <a:buSzPts val="1100"/>
              <a:buFont typeface="Arial"/>
              <a:buNone/>
            </a:pPr>
            <a:endParaRPr lang="en-CA" sz="2800" dirty="0">
              <a:solidFill>
                <a:schemeClr val="dk1"/>
              </a:solidFill>
            </a:endParaRPr>
          </a:p>
          <a:p>
            <a:pPr marL="457200" marR="0" lvl="0" indent="-368300" algn="l" defTabSz="914400" rtl="0" eaLnBrk="1" fontAlgn="auto" latinLnBrk="0" hangingPunct="1">
              <a:lnSpc>
                <a:spcPct val="100000"/>
              </a:lnSpc>
              <a:spcBef>
                <a:spcPts val="0"/>
              </a:spcBef>
              <a:spcAft>
                <a:spcPts val="600"/>
              </a:spcAft>
              <a:buClr>
                <a:srgbClr val="00A651"/>
              </a:buClr>
              <a:buSzPts val="2200"/>
              <a:buFont typeface="Arial"/>
              <a:buChar char="•"/>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Immediate hazards are addressed</a:t>
            </a:r>
          </a:p>
          <a:p>
            <a:pPr marL="457200" marR="0" lvl="0" indent="-368300" algn="l" defTabSz="914400" rtl="0" eaLnBrk="1" fontAlgn="auto" latinLnBrk="0" hangingPunct="1">
              <a:lnSpc>
                <a:spcPct val="100000"/>
              </a:lnSpc>
              <a:spcBef>
                <a:spcPts val="0"/>
              </a:spcBef>
              <a:spcAft>
                <a:spcPts val="600"/>
              </a:spcAft>
              <a:buClr>
                <a:srgbClr val="00A651"/>
              </a:buClr>
              <a:buSzPts val="2200"/>
              <a:buFont typeface="Arial"/>
              <a:buChar char="•"/>
              <a:tabLst/>
              <a:defRPr/>
            </a:pPr>
            <a:r>
              <a:rPr lang="en-US" sz="2800" dirty="0"/>
              <a:t>First aid and medical treatment provided for injured worker</a:t>
            </a:r>
          </a:p>
          <a:p>
            <a:pPr marL="457200" marR="0" lvl="0" indent="-368300" algn="l" defTabSz="914400" rtl="0" eaLnBrk="1" fontAlgn="auto" latinLnBrk="0" hangingPunct="1">
              <a:lnSpc>
                <a:spcPct val="100000"/>
              </a:lnSpc>
              <a:spcBef>
                <a:spcPts val="0"/>
              </a:spcBef>
              <a:spcAft>
                <a:spcPts val="600"/>
              </a:spcAft>
              <a:buClr>
                <a:srgbClr val="00A651"/>
              </a:buClr>
              <a:buSzPts val="2200"/>
              <a:buFont typeface="Arial"/>
              <a:buChar char="•"/>
              <a:tabLst/>
              <a:defRPr/>
            </a:pPr>
            <a:endParaRPr lang="en-US" sz="2800" dirty="0">
              <a:solidFill>
                <a:schemeClr val="dk1"/>
              </a:solidFill>
            </a:endParaRPr>
          </a:p>
          <a:p>
            <a:pPr marL="457200" marR="0" lvl="0" indent="-368300" algn="l" defTabSz="914400" rtl="0" eaLnBrk="1" fontAlgn="auto" latinLnBrk="0" hangingPunct="1">
              <a:lnSpc>
                <a:spcPct val="100000"/>
              </a:lnSpc>
              <a:spcBef>
                <a:spcPts val="0"/>
              </a:spcBef>
              <a:spcAft>
                <a:spcPts val="600"/>
              </a:spcAft>
              <a:buClr>
                <a:srgbClr val="00A651"/>
              </a:buClr>
              <a:buSzPts val="2200"/>
              <a:buFont typeface="Arial"/>
              <a:buChar char="•"/>
              <a:tabLst/>
              <a:defRPr/>
            </a:pPr>
            <a:r>
              <a:rPr lang="en-CA" sz="2800" dirty="0">
                <a:solidFill>
                  <a:schemeClr val="dk1"/>
                </a:solidFill>
              </a:rPr>
              <a:t>Toll-free: 1-888-621-SAFE  (7233)</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p:txBody>
      </p:sp>
      <p:pic>
        <p:nvPicPr>
          <p:cNvPr id="366" name="Google Shape;366;g25bc0b048ed_0_187" descr="N:\Training\IndustryInitiatives\SafetyConferences\VISC\2017 VISC\Logos\logo_WorkSafeBCRGB.jpg"/>
          <p:cNvPicPr preferRelativeResize="0"/>
          <p:nvPr/>
        </p:nvPicPr>
        <p:blipFill rotWithShape="1">
          <a:blip r:embed="rId4">
            <a:alphaModFix/>
          </a:blip>
          <a:srcRect/>
          <a:stretch/>
        </p:blipFill>
        <p:spPr>
          <a:xfrm>
            <a:off x="2328420" y="4948767"/>
            <a:ext cx="4300144" cy="880233"/>
          </a:xfrm>
          <a:prstGeom prst="rect">
            <a:avLst/>
          </a:prstGeom>
          <a:noFill/>
          <a:ln>
            <a:noFill/>
          </a:ln>
        </p:spPr>
      </p:pic>
      <p:sp>
        <p:nvSpPr>
          <p:cNvPr id="367" name="Google Shape;367;g25bc0b048ed_0_187"/>
          <p:cNvSpPr/>
          <p:nvPr/>
        </p:nvSpPr>
        <p:spPr>
          <a:xfrm>
            <a:off x="552453" y="993288"/>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25bc0b048ed_0_187"/>
          <p:cNvSpPr/>
          <p:nvPr/>
        </p:nvSpPr>
        <p:spPr>
          <a:xfrm>
            <a:off x="7940186" y="582900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69" name="Google Shape;369;g25bc0b048ed_0_187"/>
          <p:cNvSpPr/>
          <p:nvPr/>
        </p:nvSpPr>
        <p:spPr>
          <a:xfrm>
            <a:off x="7607700" y="595710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70" name="Google Shape;370;g25bc0b048ed_0_187"/>
          <p:cNvSpPr txBox="1"/>
          <p:nvPr/>
        </p:nvSpPr>
        <p:spPr>
          <a:xfrm>
            <a:off x="7556250" y="589348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28</a:t>
            </a:r>
            <a:endParaRPr sz="1600" b="1" dirty="0">
              <a:solidFill>
                <a:schemeClr val="lt1"/>
              </a:solidFill>
              <a:latin typeface="Calibri"/>
              <a:ea typeface="Calibri"/>
              <a:cs typeface="Calibri"/>
              <a:sym typeface="Calibri"/>
            </a:endParaRPr>
          </a:p>
        </p:txBody>
      </p:sp>
      <p:sp>
        <p:nvSpPr>
          <p:cNvPr id="371" name="Google Shape;371;g25bc0b048ed_0_187"/>
          <p:cNvSpPr txBox="1"/>
          <p:nvPr/>
        </p:nvSpPr>
        <p:spPr>
          <a:xfrm>
            <a:off x="7966788" y="586273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15</a:t>
            </a:r>
            <a:endParaRPr sz="2000" b="1" dirty="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39ee3bcdea_0_174"/>
          <p:cNvSpPr/>
          <p:nvPr/>
        </p:nvSpPr>
        <p:spPr>
          <a:xfrm>
            <a:off x="0" y="6367719"/>
            <a:ext cx="7364400" cy="432000"/>
          </a:xfrm>
          <a:prstGeom prst="rect">
            <a:avLst/>
          </a:prstGeom>
          <a:solidFill>
            <a:srgbClr val="FEB70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g239ee3bcdea_0_174"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1" name="Google Shape;101;g239ee3bcdea_0_174"/>
          <p:cNvSpPr txBox="1"/>
          <p:nvPr/>
        </p:nvSpPr>
        <p:spPr>
          <a:xfrm>
            <a:off x="8709938" y="6364909"/>
            <a:ext cx="432000" cy="4320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CA" b="1" i="0" u="none" strike="noStrike" cap="none">
                <a:solidFill>
                  <a:schemeClr val="lt1"/>
                </a:solidFill>
                <a:latin typeface="Arial"/>
                <a:ea typeface="Arial"/>
                <a:cs typeface="Arial"/>
                <a:sym typeface="Arial"/>
              </a:rPr>
              <a:t>2</a:t>
            </a:fld>
            <a:endParaRPr b="1" i="0" u="none" strike="noStrike" cap="none" dirty="0">
              <a:solidFill>
                <a:schemeClr val="lt1"/>
              </a:solidFill>
              <a:latin typeface="Arial"/>
              <a:ea typeface="Arial"/>
              <a:cs typeface="Arial"/>
              <a:sym typeface="Arial"/>
            </a:endParaRPr>
          </a:p>
        </p:txBody>
      </p:sp>
      <p:sp>
        <p:nvSpPr>
          <p:cNvPr id="102" name="Google Shape;102;g239ee3bcdea_0_174"/>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3" name="Google Shape;103;g239ee3bcdea_0_174"/>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rgbClr val="007A2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800" b="1" i="0" u="none" strike="noStrike" cap="none" dirty="0">
                <a:solidFill>
                  <a:srgbClr val="007A2C"/>
                </a:solidFill>
                <a:latin typeface="Arial"/>
                <a:ea typeface="Arial"/>
                <a:cs typeface="Arial"/>
                <a:sym typeface="Arial"/>
              </a:rPr>
              <a:t>Welcome</a:t>
            </a:r>
            <a:endParaRPr sz="2800" b="1" i="0" u="none" strike="noStrike" cap="none" dirty="0">
              <a:solidFill>
                <a:srgbClr val="007A2C"/>
              </a:solidFill>
              <a:latin typeface="Arial"/>
              <a:ea typeface="Arial"/>
              <a:cs typeface="Arial"/>
              <a:sym typeface="Arial"/>
            </a:endParaRPr>
          </a:p>
        </p:txBody>
      </p:sp>
      <p:sp>
        <p:nvSpPr>
          <p:cNvPr id="104" name="Google Shape;104;g239ee3bcdea_0_174"/>
          <p:cNvSpPr txBox="1"/>
          <p:nvPr/>
        </p:nvSpPr>
        <p:spPr>
          <a:xfrm>
            <a:off x="431800" y="1410101"/>
            <a:ext cx="8278200" cy="28468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800" i="0" u="none" strike="noStrike" cap="none" dirty="0">
                <a:solidFill>
                  <a:schemeClr val="dk1"/>
                </a:solidFill>
              </a:rPr>
              <a:t>[Trainer Name]</a:t>
            </a:r>
            <a:endParaRPr sz="28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i="0" u="none" strike="noStrike" cap="none" dirty="0">
                <a:solidFill>
                  <a:schemeClr val="dk1"/>
                </a:solidFill>
              </a:rPr>
              <a:t>Contact Information:</a:t>
            </a:r>
            <a:endParaRPr sz="28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i="0" u="none" strike="noStrike" cap="none" dirty="0">
                <a:solidFill>
                  <a:schemeClr val="dk1"/>
                </a:solidFill>
              </a:rPr>
              <a:t>[Phone Number]</a:t>
            </a:r>
            <a:endParaRPr sz="28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i="0" u="none" strike="noStrike" cap="none" dirty="0">
                <a:solidFill>
                  <a:schemeClr val="dk1"/>
                </a:solidFill>
              </a:rPr>
              <a:t>[Email]</a:t>
            </a:r>
            <a:endParaRPr sz="2800" i="0" u="none" strike="noStrike" cap="none" dirty="0">
              <a:solidFill>
                <a:srgbClr val="000000"/>
              </a:solidFill>
            </a:endParaRPr>
          </a:p>
        </p:txBody>
      </p:sp>
      <p:sp>
        <p:nvSpPr>
          <p:cNvPr id="105" name="Google Shape;105;g239ee3bcdea_0_174"/>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g25bc0b048ed_0_24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377" name="Google Shape;377;g25bc0b048ed_0_24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78" name="Google Shape;378;g25bc0b048ed_0_243"/>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Legislative and Regulatory Framework</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79" name="Google Shape;379;g25bc0b048ed_0_24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g25bc0b048ed_0_243"/>
          <p:cNvSpPr/>
          <p:nvPr/>
        </p:nvSpPr>
        <p:spPr>
          <a:xfrm>
            <a:off x="7940186" y="582907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81" name="Google Shape;381;g25bc0b048ed_0_243"/>
          <p:cNvSpPr/>
          <p:nvPr/>
        </p:nvSpPr>
        <p:spPr>
          <a:xfrm>
            <a:off x="7607700" y="595717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82" name="Google Shape;382;g25bc0b048ed_0_243"/>
          <p:cNvSpPr txBox="1"/>
          <p:nvPr/>
        </p:nvSpPr>
        <p:spPr>
          <a:xfrm>
            <a:off x="7556250" y="589356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29</a:t>
            </a:r>
            <a:endParaRPr sz="1600" b="1" dirty="0">
              <a:solidFill>
                <a:schemeClr val="lt1"/>
              </a:solidFill>
              <a:latin typeface="Calibri"/>
              <a:ea typeface="Calibri"/>
              <a:cs typeface="Calibri"/>
              <a:sym typeface="Calibri"/>
            </a:endParaRPr>
          </a:p>
        </p:txBody>
      </p:sp>
      <p:sp>
        <p:nvSpPr>
          <p:cNvPr id="383" name="Google Shape;383;g25bc0b048ed_0_243"/>
          <p:cNvSpPr txBox="1"/>
          <p:nvPr/>
        </p:nvSpPr>
        <p:spPr>
          <a:xfrm>
            <a:off x="7966788" y="586281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16</a:t>
            </a:r>
            <a:endParaRPr sz="2000" b="1" dirty="0">
              <a:solidFill>
                <a:schemeClr val="lt1"/>
              </a:solidFill>
              <a:latin typeface="Calibri"/>
              <a:ea typeface="Calibri"/>
              <a:cs typeface="Calibri"/>
              <a:sym typeface="Calibri"/>
            </a:endParaRPr>
          </a:p>
        </p:txBody>
      </p:sp>
      <p:pic>
        <p:nvPicPr>
          <p:cNvPr id="384" name="Google Shape;384;g25bc0b048ed_0_243"/>
          <p:cNvPicPr preferRelativeResize="0"/>
          <p:nvPr/>
        </p:nvPicPr>
        <p:blipFill>
          <a:blip r:embed="rId4">
            <a:alphaModFix/>
          </a:blip>
          <a:stretch>
            <a:fillRect/>
          </a:stretch>
        </p:blipFill>
        <p:spPr>
          <a:xfrm>
            <a:off x="-1100" y="1677633"/>
            <a:ext cx="9144003" cy="3987104"/>
          </a:xfrm>
          <a:prstGeom prst="rect">
            <a:avLst/>
          </a:prstGeom>
          <a:noFill/>
          <a:ln>
            <a:noFill/>
          </a:ln>
        </p:spPr>
      </p:pic>
      <p:pic>
        <p:nvPicPr>
          <p:cNvPr id="3" name="Picture 2">
            <a:extLst>
              <a:ext uri="{FF2B5EF4-FFF2-40B4-BE49-F238E27FC236}">
                <a16:creationId xmlns:a16="http://schemas.microsoft.com/office/drawing/2014/main" id="{B4062EC7-BFBC-4ECB-038F-0E33559FFF1E}"/>
              </a:ext>
            </a:extLst>
          </p:cNvPr>
          <p:cNvPicPr>
            <a:picLocks noChangeAspect="1"/>
          </p:cNvPicPr>
          <p:nvPr/>
        </p:nvPicPr>
        <p:blipFill>
          <a:blip r:embed="rId5"/>
          <a:srcRect/>
          <a:stretch/>
        </p:blipFill>
        <p:spPr>
          <a:xfrm>
            <a:off x="45426" y="1394516"/>
            <a:ext cx="9050948" cy="42957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a:extLst>
            <a:ext uri="{FF2B5EF4-FFF2-40B4-BE49-F238E27FC236}">
              <a16:creationId xmlns:a16="http://schemas.microsoft.com/office/drawing/2014/main" id="{99B0ECF7-F67D-D3EC-75BB-674FFB973061}"/>
            </a:ext>
          </a:extLst>
        </p:cNvPr>
        <p:cNvGrpSpPr/>
        <p:nvPr/>
      </p:nvGrpSpPr>
      <p:grpSpPr>
        <a:xfrm>
          <a:off x="0" y="0"/>
          <a:ext cx="0" cy="0"/>
          <a:chOff x="0" y="0"/>
          <a:chExt cx="0" cy="0"/>
        </a:xfrm>
      </p:grpSpPr>
      <p:pic>
        <p:nvPicPr>
          <p:cNvPr id="362" name="Google Shape;362;g25bc0b048ed_0_187" descr="Logo, icon&#10;&#10;Description automatically generated">
            <a:extLst>
              <a:ext uri="{FF2B5EF4-FFF2-40B4-BE49-F238E27FC236}">
                <a16:creationId xmlns:a16="http://schemas.microsoft.com/office/drawing/2014/main" id="{C570CC42-BF05-3ABE-81FD-596D462214FF}"/>
              </a:ext>
            </a:extLst>
          </p:cNvPr>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363" name="Google Shape;363;g25bc0b048ed_0_187">
            <a:extLst>
              <a:ext uri="{FF2B5EF4-FFF2-40B4-BE49-F238E27FC236}">
                <a16:creationId xmlns:a16="http://schemas.microsoft.com/office/drawing/2014/main" id="{B9543384-7DD7-14E1-30C9-1B272F1F581D}"/>
              </a:ext>
            </a:extLst>
          </p:cNvPr>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64" name="Google Shape;364;g25bc0b048ed_0_187">
            <a:extLst>
              <a:ext uri="{FF2B5EF4-FFF2-40B4-BE49-F238E27FC236}">
                <a16:creationId xmlns:a16="http://schemas.microsoft.com/office/drawing/2014/main" id="{B35F6DA5-A2E7-68BF-29BD-04C8A7A4074B}"/>
              </a:ext>
            </a:extLst>
          </p:cNvPr>
          <p:cNvSpPr txBox="1"/>
          <p:nvPr/>
        </p:nvSpPr>
        <p:spPr>
          <a:xfrm>
            <a:off x="432900" y="0"/>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Secure Incident Scene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65" name="Google Shape;365;g25bc0b048ed_0_187">
            <a:extLst>
              <a:ext uri="{FF2B5EF4-FFF2-40B4-BE49-F238E27FC236}">
                <a16:creationId xmlns:a16="http://schemas.microsoft.com/office/drawing/2014/main" id="{EF8709FC-8C9C-522A-5CAE-E9DCBB2BADFD}"/>
              </a:ext>
            </a:extLst>
          </p:cNvPr>
          <p:cNvSpPr txBox="1"/>
          <p:nvPr/>
        </p:nvSpPr>
        <p:spPr>
          <a:xfrm>
            <a:off x="197993" y="1037789"/>
            <a:ext cx="6198676" cy="72019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b="1" dirty="0">
                <a:solidFill>
                  <a:schemeClr val="dk1"/>
                </a:solidFill>
              </a:rPr>
              <a:t>Do not disturb the scene of a reportable incident.</a:t>
            </a:r>
          </a:p>
          <a:p>
            <a:pPr marL="0" marR="0" lvl="0" indent="0" algn="l" rtl="0">
              <a:lnSpc>
                <a:spcPct val="100000"/>
              </a:lnSpc>
              <a:spcBef>
                <a:spcPts val="600"/>
              </a:spcBef>
              <a:spcAft>
                <a:spcPts val="600"/>
              </a:spcAft>
              <a:buClr>
                <a:schemeClr val="dk1"/>
              </a:buClr>
              <a:buSzPts val="1100"/>
              <a:buFont typeface="Arial"/>
              <a:buNone/>
            </a:pPr>
            <a:r>
              <a:rPr lang="en-CA" sz="2800" dirty="0">
                <a:solidFill>
                  <a:schemeClr val="dk1"/>
                </a:solidFill>
              </a:rPr>
              <a:t>Exceptions:</a:t>
            </a:r>
            <a:endParaRPr sz="2200" dirty="0">
              <a:solidFill>
                <a:schemeClr val="dk1"/>
              </a:solidFill>
              <a:latin typeface="Trebuchet MS"/>
              <a:ea typeface="Trebuchet MS"/>
              <a:cs typeface="Trebuchet MS"/>
              <a:sym typeface="Trebuchet MS"/>
            </a:endParaRPr>
          </a:p>
          <a:p>
            <a:pPr marL="457200" marR="0" lvl="0" indent="-368300" algn="l" rtl="0">
              <a:lnSpc>
                <a:spcPct val="100000"/>
              </a:lnSpc>
              <a:spcBef>
                <a:spcPts val="600"/>
              </a:spcBef>
              <a:spcAft>
                <a:spcPts val="600"/>
              </a:spcAft>
              <a:buClr>
                <a:srgbClr val="00A651"/>
              </a:buClr>
              <a:buSzPts val="2200"/>
              <a:buChar char="•"/>
            </a:pPr>
            <a:r>
              <a:rPr lang="en-CA" sz="2800" dirty="0">
                <a:solidFill>
                  <a:schemeClr val="dk1"/>
                </a:solidFill>
                <a:latin typeface="+mj-lt"/>
              </a:rPr>
              <a:t>When directed by WorkSafeBC or peace officer </a:t>
            </a:r>
            <a:endParaRPr sz="2800" dirty="0">
              <a:solidFill>
                <a:schemeClr val="dk1"/>
              </a:solidFill>
              <a:latin typeface="+mj-lt"/>
            </a:endParaRPr>
          </a:p>
          <a:p>
            <a:pPr marL="457200" marR="0" lvl="0" indent="-368300" algn="l" rtl="0">
              <a:lnSpc>
                <a:spcPct val="100000"/>
              </a:lnSpc>
              <a:spcBef>
                <a:spcPts val="600"/>
              </a:spcBef>
              <a:spcAft>
                <a:spcPts val="600"/>
              </a:spcAft>
              <a:buClr>
                <a:srgbClr val="00A651"/>
              </a:buClr>
              <a:buSzPts val="2200"/>
              <a:buChar char="•"/>
            </a:pPr>
            <a:r>
              <a:rPr lang="en-CA" sz="2800" dirty="0">
                <a:solidFill>
                  <a:schemeClr val="dk1"/>
                </a:solidFill>
                <a:latin typeface="+mj-lt"/>
              </a:rPr>
              <a:t>When attending to a person who is injured or killed</a:t>
            </a:r>
            <a:endParaRPr sz="2800" dirty="0">
              <a:solidFill>
                <a:schemeClr val="dk1"/>
              </a:solidFill>
              <a:latin typeface="+mj-lt"/>
            </a:endParaRPr>
          </a:p>
          <a:p>
            <a:pPr marL="457200" marR="0" lvl="0" indent="-368300" algn="l" rtl="0">
              <a:lnSpc>
                <a:spcPct val="100000"/>
              </a:lnSpc>
              <a:spcBef>
                <a:spcPts val="600"/>
              </a:spcBef>
              <a:spcAft>
                <a:spcPts val="600"/>
              </a:spcAft>
              <a:buClr>
                <a:srgbClr val="00A651"/>
              </a:buClr>
              <a:buSzPts val="2200"/>
              <a:buChar char="•"/>
            </a:pPr>
            <a:r>
              <a:rPr lang="en-CA" sz="2800" dirty="0">
                <a:solidFill>
                  <a:schemeClr val="dk1"/>
                </a:solidFill>
                <a:latin typeface="+mj-lt"/>
              </a:rPr>
              <a:t>To prevent further injuries </a:t>
            </a:r>
          </a:p>
          <a:p>
            <a:pPr marL="457200" marR="0" lvl="0" indent="-368300" algn="l" rtl="0">
              <a:lnSpc>
                <a:spcPct val="100000"/>
              </a:lnSpc>
              <a:spcBef>
                <a:spcPts val="600"/>
              </a:spcBef>
              <a:spcAft>
                <a:spcPts val="600"/>
              </a:spcAft>
              <a:buClr>
                <a:srgbClr val="00A651"/>
              </a:buClr>
              <a:buSzPts val="2200"/>
              <a:buChar char="•"/>
            </a:pPr>
            <a:r>
              <a:rPr lang="en-CA" sz="2800" dirty="0">
                <a:solidFill>
                  <a:schemeClr val="dk1"/>
                </a:solidFill>
                <a:latin typeface="+mj-lt"/>
                <a:ea typeface="Trebuchet MS"/>
                <a:cs typeface="Trebuchet MS"/>
                <a:sym typeface="Trebuchet MS"/>
              </a:rPr>
              <a:t>To protect property that is endangered</a:t>
            </a:r>
            <a:endParaRPr sz="2800" dirty="0">
              <a:solidFill>
                <a:schemeClr val="dk1"/>
              </a:solidFill>
              <a:latin typeface="+mj-lt"/>
            </a:endParaRPr>
          </a:p>
          <a:p>
            <a:pPr marL="0" marR="0" lvl="0" indent="0" algn="l" rtl="0">
              <a:lnSpc>
                <a:spcPct val="100000"/>
              </a:lnSpc>
              <a:spcBef>
                <a:spcPts val="0"/>
              </a:spcBef>
              <a:spcAft>
                <a:spcPts val="0"/>
              </a:spcAft>
              <a:buClr>
                <a:schemeClr val="dk1"/>
              </a:buClr>
              <a:buSzPts val="1100"/>
              <a:buFont typeface="Arial"/>
              <a:buNone/>
            </a:pPr>
            <a:r>
              <a:rPr lang="en-CA" sz="22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 </a:t>
            </a:r>
            <a:r>
              <a:rPr lang="en-CA" sz="2200" dirty="0">
                <a:solidFill>
                  <a:schemeClr val="dk1"/>
                </a:solidFill>
              </a:rPr>
              <a:t>  </a:t>
            </a:r>
            <a:endParaRPr sz="22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p:txBody>
      </p:sp>
      <p:sp>
        <p:nvSpPr>
          <p:cNvPr id="367" name="Google Shape;367;g25bc0b048ed_0_187">
            <a:extLst>
              <a:ext uri="{FF2B5EF4-FFF2-40B4-BE49-F238E27FC236}">
                <a16:creationId xmlns:a16="http://schemas.microsoft.com/office/drawing/2014/main" id="{81F93DF2-0790-03F9-0676-392C79A49B7A}"/>
              </a:ext>
            </a:extLst>
          </p:cNvPr>
          <p:cNvSpPr/>
          <p:nvPr/>
        </p:nvSpPr>
        <p:spPr>
          <a:xfrm>
            <a:off x="514746" y="880167"/>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25bc0b048ed_0_187">
            <a:extLst>
              <a:ext uri="{FF2B5EF4-FFF2-40B4-BE49-F238E27FC236}">
                <a16:creationId xmlns:a16="http://schemas.microsoft.com/office/drawing/2014/main" id="{08D5BF19-45D0-6143-D1C5-CF62699EBA2C}"/>
              </a:ext>
            </a:extLst>
          </p:cNvPr>
          <p:cNvSpPr/>
          <p:nvPr/>
        </p:nvSpPr>
        <p:spPr>
          <a:xfrm>
            <a:off x="7940186" y="582900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69" name="Google Shape;369;g25bc0b048ed_0_187">
            <a:extLst>
              <a:ext uri="{FF2B5EF4-FFF2-40B4-BE49-F238E27FC236}">
                <a16:creationId xmlns:a16="http://schemas.microsoft.com/office/drawing/2014/main" id="{2F083547-D98A-A9CE-E36E-3A46EE2ECE3D}"/>
              </a:ext>
            </a:extLst>
          </p:cNvPr>
          <p:cNvSpPr/>
          <p:nvPr/>
        </p:nvSpPr>
        <p:spPr>
          <a:xfrm>
            <a:off x="7607700" y="595710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70" name="Google Shape;370;g25bc0b048ed_0_187">
            <a:extLst>
              <a:ext uri="{FF2B5EF4-FFF2-40B4-BE49-F238E27FC236}">
                <a16:creationId xmlns:a16="http://schemas.microsoft.com/office/drawing/2014/main" id="{CEC4BF35-56F8-AEB5-0600-5D2B1A199780}"/>
              </a:ext>
            </a:extLst>
          </p:cNvPr>
          <p:cNvSpPr txBox="1"/>
          <p:nvPr/>
        </p:nvSpPr>
        <p:spPr>
          <a:xfrm>
            <a:off x="7556250" y="589348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29</a:t>
            </a:r>
            <a:endParaRPr sz="1600" b="1" dirty="0">
              <a:solidFill>
                <a:schemeClr val="lt1"/>
              </a:solidFill>
              <a:latin typeface="Calibri"/>
              <a:ea typeface="Calibri"/>
              <a:cs typeface="Calibri"/>
              <a:sym typeface="Calibri"/>
            </a:endParaRPr>
          </a:p>
        </p:txBody>
      </p:sp>
      <p:sp>
        <p:nvSpPr>
          <p:cNvPr id="371" name="Google Shape;371;g25bc0b048ed_0_187">
            <a:extLst>
              <a:ext uri="{FF2B5EF4-FFF2-40B4-BE49-F238E27FC236}">
                <a16:creationId xmlns:a16="http://schemas.microsoft.com/office/drawing/2014/main" id="{5F38ED88-3EDA-EBA5-CE8C-BFEFCEF810DE}"/>
              </a:ext>
            </a:extLst>
          </p:cNvPr>
          <p:cNvSpPr txBox="1"/>
          <p:nvPr/>
        </p:nvSpPr>
        <p:spPr>
          <a:xfrm>
            <a:off x="7966788" y="586273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15</a:t>
            </a:r>
            <a:endParaRPr sz="2000" b="1" dirty="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B67F8B54-16C0-621D-E424-1D0239B72DB9}"/>
              </a:ext>
            </a:extLst>
          </p:cNvPr>
          <p:cNvPicPr>
            <a:picLocks noChangeAspect="1"/>
          </p:cNvPicPr>
          <p:nvPr/>
        </p:nvPicPr>
        <p:blipFill>
          <a:blip r:embed="rId4"/>
          <a:stretch>
            <a:fillRect/>
          </a:stretch>
        </p:blipFill>
        <p:spPr>
          <a:xfrm>
            <a:off x="6581735" y="183010"/>
            <a:ext cx="2562265" cy="6172328"/>
          </a:xfrm>
          <a:prstGeom prst="rect">
            <a:avLst/>
          </a:prstGeom>
        </p:spPr>
      </p:pic>
    </p:spTree>
    <p:extLst>
      <p:ext uri="{BB962C8B-B14F-4D97-AF65-F5344CB8AC3E}">
        <p14:creationId xmlns:p14="http://schemas.microsoft.com/office/powerpoint/2010/main" val="192465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277636e652d_1_5"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390" name="Google Shape;390;g277636e652d_1_5"/>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391" name="Google Shape;391;g277636e652d_1_5"/>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Activity</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392" name="Google Shape;392;g277636e652d_1_5"/>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g277636e652d_1_5"/>
          <p:cNvSpPr txBox="1"/>
          <p:nvPr/>
        </p:nvSpPr>
        <p:spPr>
          <a:xfrm>
            <a:off x="486550" y="1430075"/>
            <a:ext cx="7992900" cy="520139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600" b="1" dirty="0">
                <a:solidFill>
                  <a:schemeClr val="dk1"/>
                </a:solidFill>
              </a:rPr>
              <a:t>Scenario 1:</a:t>
            </a:r>
            <a:r>
              <a:rPr lang="en-CA" sz="2600" dirty="0">
                <a:solidFill>
                  <a:schemeClr val="dk1"/>
                </a:solidFill>
              </a:rPr>
              <a:t> Minor or no injury with potential for serious injury</a:t>
            </a:r>
            <a:endParaRPr sz="2600" dirty="0">
              <a:solidFill>
                <a:schemeClr val="dk1"/>
              </a:solidFill>
            </a:endParaRPr>
          </a:p>
          <a:p>
            <a:pPr marL="0" lvl="0" indent="0" algn="l" rtl="0">
              <a:spcBef>
                <a:spcPts val="0"/>
              </a:spcBef>
              <a:spcAft>
                <a:spcPts val="0"/>
              </a:spcAft>
              <a:buNone/>
            </a:pPr>
            <a:endParaRPr sz="2600" dirty="0">
              <a:solidFill>
                <a:schemeClr val="dk1"/>
              </a:solidFill>
            </a:endParaRPr>
          </a:p>
          <a:p>
            <a:pPr marL="0" lvl="0" indent="0" algn="l" rtl="0">
              <a:spcBef>
                <a:spcPts val="0"/>
              </a:spcBef>
              <a:spcAft>
                <a:spcPts val="0"/>
              </a:spcAft>
              <a:buNone/>
            </a:pPr>
            <a:r>
              <a:rPr lang="en-CA" sz="2600" b="1" dirty="0">
                <a:solidFill>
                  <a:schemeClr val="dk1"/>
                </a:solidFill>
              </a:rPr>
              <a:t>Scenario 2:</a:t>
            </a:r>
            <a:r>
              <a:rPr lang="en-CA" sz="2600" dirty="0">
                <a:solidFill>
                  <a:schemeClr val="dk1"/>
                </a:solidFill>
              </a:rPr>
              <a:t>Other close calls or minor incidents</a:t>
            </a:r>
            <a:endParaRPr sz="2600" dirty="0">
              <a:solidFill>
                <a:schemeClr val="dk1"/>
              </a:solidFill>
            </a:endParaRPr>
          </a:p>
          <a:p>
            <a:pPr marL="0" lvl="0" indent="0" algn="l" rtl="0">
              <a:spcBef>
                <a:spcPts val="0"/>
              </a:spcBef>
              <a:spcAft>
                <a:spcPts val="0"/>
              </a:spcAft>
              <a:buNone/>
            </a:pPr>
            <a:endParaRPr sz="2600" dirty="0">
              <a:solidFill>
                <a:schemeClr val="dk1"/>
              </a:solidFill>
            </a:endParaRPr>
          </a:p>
          <a:p>
            <a:pPr marL="0" lvl="0" indent="0" algn="l" rtl="0">
              <a:spcBef>
                <a:spcPts val="0"/>
              </a:spcBef>
              <a:spcAft>
                <a:spcPts val="0"/>
              </a:spcAft>
              <a:buNone/>
            </a:pPr>
            <a:r>
              <a:rPr lang="en-CA" sz="2600" b="1" dirty="0">
                <a:solidFill>
                  <a:schemeClr val="dk1"/>
                </a:solidFill>
              </a:rPr>
              <a:t>Scenario 3:</a:t>
            </a:r>
            <a:r>
              <a:rPr lang="en-CA" sz="2600" dirty="0">
                <a:solidFill>
                  <a:schemeClr val="dk1"/>
                </a:solidFill>
              </a:rPr>
              <a:t> An incident that resulted in an injury to a worker requiring medical treatment</a:t>
            </a:r>
            <a:endParaRPr sz="2600" dirty="0">
              <a:solidFill>
                <a:schemeClr val="dk1"/>
              </a:solidFill>
            </a:endParaRPr>
          </a:p>
          <a:p>
            <a:pPr marL="0" lvl="0" indent="0" algn="l" rtl="0">
              <a:spcBef>
                <a:spcPts val="0"/>
              </a:spcBef>
              <a:spcAft>
                <a:spcPts val="0"/>
              </a:spcAft>
              <a:buNone/>
            </a:pPr>
            <a:endParaRPr sz="2600" dirty="0">
              <a:solidFill>
                <a:schemeClr val="dk1"/>
              </a:solidFill>
            </a:endParaRPr>
          </a:p>
          <a:p>
            <a:pPr marL="457200" lvl="0" indent="-368300" algn="l" rtl="0">
              <a:spcBef>
                <a:spcPts val="0"/>
              </a:spcBef>
              <a:spcAft>
                <a:spcPts val="0"/>
              </a:spcAft>
              <a:buClr>
                <a:schemeClr val="dk1"/>
              </a:buClr>
              <a:buSzPts val="2200"/>
              <a:buChar char="●"/>
            </a:pPr>
            <a:r>
              <a:rPr lang="en-CA" sz="2600" dirty="0">
                <a:solidFill>
                  <a:schemeClr val="dk1"/>
                </a:solidFill>
              </a:rPr>
              <a:t>Should you investigate this or not?</a:t>
            </a:r>
            <a:endParaRPr sz="2600" dirty="0">
              <a:solidFill>
                <a:schemeClr val="dk1"/>
              </a:solidFill>
            </a:endParaRPr>
          </a:p>
          <a:p>
            <a:pPr marL="457200" lvl="0" indent="-368300" algn="l" rtl="0">
              <a:spcBef>
                <a:spcPts val="0"/>
              </a:spcBef>
              <a:spcAft>
                <a:spcPts val="0"/>
              </a:spcAft>
              <a:buClr>
                <a:schemeClr val="dk1"/>
              </a:buClr>
              <a:buSzPts val="2200"/>
              <a:buChar char="●"/>
            </a:pPr>
            <a:r>
              <a:rPr lang="en-CA" sz="2600" dirty="0">
                <a:solidFill>
                  <a:schemeClr val="dk1"/>
                </a:solidFill>
              </a:rPr>
              <a:t>How do you decide?</a:t>
            </a:r>
            <a:endParaRPr sz="2600" dirty="0">
              <a:solidFill>
                <a:schemeClr val="dk1"/>
              </a:solidFill>
            </a:endParaRPr>
          </a:p>
          <a:p>
            <a:pPr marL="457200" lvl="0" indent="-368300" algn="l" rtl="0">
              <a:spcBef>
                <a:spcPts val="0"/>
              </a:spcBef>
              <a:spcAft>
                <a:spcPts val="0"/>
              </a:spcAft>
              <a:buClr>
                <a:schemeClr val="dk1"/>
              </a:buClr>
              <a:buSzPts val="2200"/>
              <a:buChar char="●"/>
            </a:pPr>
            <a:r>
              <a:rPr lang="en-CA" sz="2600" dirty="0">
                <a:solidFill>
                  <a:schemeClr val="dk1"/>
                </a:solidFill>
              </a:rPr>
              <a:t>If the decision is not to investigate, what could/should you do instead?</a:t>
            </a:r>
            <a:endParaRPr sz="2600" dirty="0">
              <a:solidFill>
                <a:schemeClr val="dk1"/>
              </a:solidFill>
            </a:endParaRPr>
          </a:p>
          <a:p>
            <a:pPr marL="0" lvl="0" indent="0" algn="l" rtl="0">
              <a:spcBef>
                <a:spcPts val="0"/>
              </a:spcBef>
              <a:spcAft>
                <a:spcPts val="0"/>
              </a:spcAft>
              <a:buNone/>
            </a:pPr>
            <a:endParaRPr dirty="0">
              <a:latin typeface="Calibri"/>
              <a:ea typeface="Calibri"/>
              <a:cs typeface="Calibri"/>
              <a:sym typeface="Calibri"/>
            </a:endParaRPr>
          </a:p>
        </p:txBody>
      </p:sp>
      <p:sp>
        <p:nvSpPr>
          <p:cNvPr id="394" name="Google Shape;394;g277636e652d_1_5"/>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95" name="Google Shape;395;g277636e652d_1_5"/>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396" name="Google Shape;396;g277636e652d_1_5"/>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31</a:t>
            </a:r>
            <a:endParaRPr sz="1600" b="1" dirty="0">
              <a:solidFill>
                <a:schemeClr val="lt1"/>
              </a:solidFill>
              <a:latin typeface="Calibri"/>
              <a:ea typeface="Calibri"/>
              <a:cs typeface="Calibri"/>
              <a:sym typeface="Calibri"/>
            </a:endParaRPr>
          </a:p>
        </p:txBody>
      </p:sp>
      <p:sp>
        <p:nvSpPr>
          <p:cNvPr id="397" name="Google Shape;397;g277636e652d_1_5"/>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16</a:t>
            </a:r>
            <a:endParaRPr sz="2000" b="1"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g275e406f528_0_0"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403" name="Google Shape;403;g275e406f528_0_0"/>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404" name="Google Shape;404;g275e406f528_0_0"/>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Legislative and Regulatory Framework</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405" name="Google Shape;405;g275e406f528_0_0"/>
          <p:cNvSpPr txBox="1"/>
          <p:nvPr/>
        </p:nvSpPr>
        <p:spPr>
          <a:xfrm>
            <a:off x="431800" y="1410551"/>
            <a:ext cx="8551944" cy="67402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dirty="0">
                <a:solidFill>
                  <a:schemeClr val="dk1"/>
                </a:solidFill>
              </a:rPr>
              <a:t>Other legislation references that apply to specific situations:</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Occupational Health and Safety Regulation – sections: </a:t>
            </a:r>
            <a:endParaRPr sz="2400" dirty="0">
              <a:solidFill>
                <a:schemeClr val="dk1"/>
              </a:solidFill>
              <a:latin typeface="Trebuchet MS"/>
              <a:ea typeface="Trebuchet MS"/>
              <a:cs typeface="Trebuchet MS"/>
              <a:sym typeface="Trebuchet MS"/>
            </a:endParaRPr>
          </a:p>
          <a:p>
            <a:pPr marL="457200" marR="0" lvl="0" indent="-393700" algn="l" rtl="0">
              <a:lnSpc>
                <a:spcPct val="100000"/>
              </a:lnSpc>
              <a:spcBef>
                <a:spcPts val="0"/>
              </a:spcBef>
              <a:spcAft>
                <a:spcPts val="0"/>
              </a:spcAft>
              <a:buClr>
                <a:srgbClr val="00A651"/>
              </a:buClr>
              <a:buSzPts val="2600"/>
              <a:buChar char="•"/>
            </a:pPr>
            <a:r>
              <a:rPr lang="en-CA" sz="2400" dirty="0">
                <a:solidFill>
                  <a:schemeClr val="dk1"/>
                </a:solidFill>
              </a:rPr>
              <a:t>4.26 – Workplace Conduct: Improper Activity &amp; Behaviour</a:t>
            </a:r>
            <a:endParaRPr sz="24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400" dirty="0">
                <a:solidFill>
                  <a:schemeClr val="dk1"/>
                </a:solidFill>
              </a:rPr>
              <a:t>4.30(3)(d) – Workplace Violence</a:t>
            </a:r>
            <a:endParaRPr sz="24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400" dirty="0">
                <a:solidFill>
                  <a:schemeClr val="dk1"/>
                </a:solidFill>
              </a:rPr>
              <a:t>21.13 – Blasting Incidents</a:t>
            </a:r>
            <a:endParaRPr sz="24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400" dirty="0">
                <a:solidFill>
                  <a:schemeClr val="dk1"/>
                </a:solidFill>
              </a:rPr>
              <a:t>24.34 – Diving Incidents</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Other agencies may require reporting or investigation of incidents:</a:t>
            </a:r>
            <a:endParaRPr sz="2400" dirty="0">
              <a:solidFill>
                <a:schemeClr val="dk1"/>
              </a:solidFill>
              <a:latin typeface="Trebuchet MS"/>
              <a:ea typeface="Trebuchet MS"/>
              <a:cs typeface="Trebuchet MS"/>
              <a:sym typeface="Trebuchet MS"/>
            </a:endParaRPr>
          </a:p>
          <a:p>
            <a:pPr marL="457200" marR="0" lvl="0" indent="-393700" algn="l" rtl="0">
              <a:lnSpc>
                <a:spcPct val="100000"/>
              </a:lnSpc>
              <a:spcBef>
                <a:spcPts val="0"/>
              </a:spcBef>
              <a:spcAft>
                <a:spcPts val="0"/>
              </a:spcAft>
              <a:buClr>
                <a:srgbClr val="00A651"/>
              </a:buClr>
              <a:buSzPts val="2600"/>
              <a:buChar char="•"/>
            </a:pPr>
            <a:r>
              <a:rPr lang="en-CA" sz="2400" dirty="0">
                <a:solidFill>
                  <a:schemeClr val="dk1"/>
                </a:solidFill>
              </a:rPr>
              <a:t>Technical Safety BC</a:t>
            </a:r>
            <a:endParaRPr sz="24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400" dirty="0">
                <a:solidFill>
                  <a:schemeClr val="dk1"/>
                </a:solidFill>
              </a:rPr>
              <a:t>Ministry of Environment and Transport Canada for certain spill incidents</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sp>
        <p:nvSpPr>
          <p:cNvPr id="406" name="Google Shape;406;g275e406f528_0_0"/>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g275e406f528_0_0"/>
          <p:cNvSpPr/>
          <p:nvPr/>
        </p:nvSpPr>
        <p:spPr>
          <a:xfrm>
            <a:off x="7940186" y="58077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408" name="Google Shape;408;g275e406f528_0_0"/>
          <p:cNvSpPr/>
          <p:nvPr/>
        </p:nvSpPr>
        <p:spPr>
          <a:xfrm>
            <a:off x="7607700" y="59358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409" name="Google Shape;409;g275e406f528_0_0"/>
          <p:cNvSpPr txBox="1"/>
          <p:nvPr/>
        </p:nvSpPr>
        <p:spPr>
          <a:xfrm>
            <a:off x="7556250" y="58722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34</a:t>
            </a:r>
            <a:endParaRPr sz="1600" b="1" dirty="0">
              <a:solidFill>
                <a:schemeClr val="lt1"/>
              </a:solidFill>
              <a:latin typeface="Calibri"/>
              <a:ea typeface="Calibri"/>
              <a:cs typeface="Calibri"/>
              <a:sym typeface="Calibri"/>
            </a:endParaRPr>
          </a:p>
        </p:txBody>
      </p:sp>
      <p:sp>
        <p:nvSpPr>
          <p:cNvPr id="410" name="Google Shape;410;g275e406f528_0_0"/>
          <p:cNvSpPr txBox="1"/>
          <p:nvPr/>
        </p:nvSpPr>
        <p:spPr>
          <a:xfrm>
            <a:off x="7966788" y="58414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18</a:t>
            </a:r>
            <a:endParaRPr sz="2000" b="1" dirty="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5bc0b048ed_0_223"/>
          <p:cNvSpPr/>
          <p:nvPr/>
        </p:nvSpPr>
        <p:spPr>
          <a:xfrm>
            <a:off x="486550" y="3467898"/>
            <a:ext cx="2338200" cy="285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25bc0b048ed_0_22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417" name="Google Shape;417;g25bc0b048ed_0_223"/>
          <p:cNvSpPr txBox="1"/>
          <p:nvPr/>
        </p:nvSpPr>
        <p:spPr>
          <a:xfrm>
            <a:off x="431800" y="391290"/>
            <a:ext cx="8278200" cy="1122000"/>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a:solidFill>
                  <a:srgbClr val="007A2C"/>
                </a:solidFill>
              </a:rPr>
              <a:t>Section 3 – When to </a:t>
            </a:r>
            <a:r>
              <a:rPr lang="en-CA" sz="1500" b="1">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Investigate</a:t>
            </a:r>
            <a:endParaRPr sz="1500" b="1">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400" b="1">
                <a:solidFill>
                  <a:srgbClr val="007A2C"/>
                </a:solidFill>
              </a:rPr>
              <a:t>Incident Investigation</a:t>
            </a:r>
            <a:r>
              <a:rPr lang="en-CA" sz="2400" b="1">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rPr>
              <a:t> Requirements</a:t>
            </a:r>
            <a:endParaRPr sz="2400" b="1">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a:solidFill>
                <a:srgbClr val="007A2C"/>
              </a:solidFill>
            </a:endParaRPr>
          </a:p>
        </p:txBody>
      </p:sp>
      <p:pic>
        <p:nvPicPr>
          <p:cNvPr id="418" name="Google Shape;418;g25bc0b048ed_0_22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grpSp>
        <p:nvGrpSpPr>
          <p:cNvPr id="419" name="Google Shape;419;g25bc0b048ed_0_223"/>
          <p:cNvGrpSpPr/>
          <p:nvPr/>
        </p:nvGrpSpPr>
        <p:grpSpPr>
          <a:xfrm>
            <a:off x="517175" y="1382322"/>
            <a:ext cx="1259364" cy="925760"/>
            <a:chOff x="457197" y="1676381"/>
            <a:chExt cx="1257603" cy="1197000"/>
          </a:xfrm>
        </p:grpSpPr>
        <p:sp>
          <p:nvSpPr>
            <p:cNvPr id="420" name="Google Shape;420;g25bc0b048ed_0_223"/>
            <p:cNvSpPr/>
            <p:nvPr/>
          </p:nvSpPr>
          <p:spPr>
            <a:xfrm>
              <a:off x="457197" y="1676381"/>
              <a:ext cx="1257600" cy="1197000"/>
            </a:xfrm>
            <a:prstGeom prst="roundRect">
              <a:avLst>
                <a:gd name="adj" fmla="val 16667"/>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421" name="Google Shape;421;g25bc0b048ed_0_223"/>
            <p:cNvSpPr/>
            <p:nvPr/>
          </p:nvSpPr>
          <p:spPr>
            <a:xfrm>
              <a:off x="457200" y="1836004"/>
              <a:ext cx="12576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Workplace</a:t>
              </a:r>
              <a:endParaRPr dirty="0"/>
            </a:p>
            <a:p>
              <a:pPr marL="0" marR="0" lvl="0" indent="0" algn="ctr" rtl="0">
                <a:spcBef>
                  <a:spcPts val="0"/>
                </a:spcBef>
                <a:spcAft>
                  <a:spcPts val="0"/>
                </a:spcAft>
                <a:buNone/>
              </a:pPr>
              <a:r>
                <a:rPr lang="en-CA" b="1" dirty="0">
                  <a:solidFill>
                    <a:srgbClr val="000000"/>
                  </a:solidFill>
                  <a:latin typeface="Calibri"/>
                  <a:ea typeface="Calibri"/>
                  <a:cs typeface="Calibri"/>
                  <a:sym typeface="Calibri"/>
                </a:rPr>
                <a:t>Incident occurs</a:t>
              </a:r>
              <a:endParaRPr b="1" dirty="0">
                <a:solidFill>
                  <a:srgbClr val="000000"/>
                </a:solidFill>
                <a:latin typeface="Calibri"/>
                <a:ea typeface="Calibri"/>
                <a:cs typeface="Calibri"/>
                <a:sym typeface="Calibri"/>
              </a:endParaRPr>
            </a:p>
          </p:txBody>
        </p:sp>
      </p:grpSp>
      <p:sp>
        <p:nvSpPr>
          <p:cNvPr id="422" name="Google Shape;422;g25bc0b048ed_0_223"/>
          <p:cNvSpPr/>
          <p:nvPr/>
        </p:nvSpPr>
        <p:spPr>
          <a:xfrm>
            <a:off x="2029944" y="1381600"/>
            <a:ext cx="1526100" cy="2892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423" name="Google Shape;423;g25bc0b048ed_0_223"/>
          <p:cNvSpPr/>
          <p:nvPr/>
        </p:nvSpPr>
        <p:spPr>
          <a:xfrm>
            <a:off x="2073627" y="1351900"/>
            <a:ext cx="1449600" cy="31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Immediately</a:t>
            </a:r>
            <a:endParaRPr b="1" dirty="0">
              <a:solidFill>
                <a:srgbClr val="000000"/>
              </a:solidFill>
              <a:latin typeface="Calibri"/>
              <a:ea typeface="Calibri"/>
              <a:cs typeface="Calibri"/>
              <a:sym typeface="Calibri"/>
            </a:endParaRPr>
          </a:p>
        </p:txBody>
      </p:sp>
      <p:sp>
        <p:nvSpPr>
          <p:cNvPr id="424" name="Google Shape;424;g25bc0b048ed_0_223"/>
          <p:cNvSpPr/>
          <p:nvPr/>
        </p:nvSpPr>
        <p:spPr>
          <a:xfrm>
            <a:off x="7065793" y="1381599"/>
            <a:ext cx="1526100" cy="2892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grpSp>
        <p:nvGrpSpPr>
          <p:cNvPr id="425" name="Google Shape;425;g25bc0b048ed_0_223"/>
          <p:cNvGrpSpPr/>
          <p:nvPr/>
        </p:nvGrpSpPr>
        <p:grpSpPr>
          <a:xfrm>
            <a:off x="2029946" y="1929950"/>
            <a:ext cx="1526138" cy="1152590"/>
            <a:chOff x="3886200" y="2410762"/>
            <a:chExt cx="1524004" cy="1479766"/>
          </a:xfrm>
        </p:grpSpPr>
        <p:sp>
          <p:nvSpPr>
            <p:cNvPr id="426" name="Google Shape;426;g25bc0b048ed_0_223"/>
            <p:cNvSpPr/>
            <p:nvPr/>
          </p:nvSpPr>
          <p:spPr>
            <a:xfrm>
              <a:off x="3886204" y="2410762"/>
              <a:ext cx="1524000" cy="12477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427" name="Google Shape;427;g25bc0b048ed_0_223"/>
            <p:cNvSpPr/>
            <p:nvPr/>
          </p:nvSpPr>
          <p:spPr>
            <a:xfrm>
              <a:off x="3886200" y="2413328"/>
              <a:ext cx="1524000" cy="14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Contact WorkSafeBC if the incident requires notification </a:t>
              </a:r>
              <a:endParaRPr b="1" dirty="0">
                <a:solidFill>
                  <a:srgbClr val="000000"/>
                </a:solidFill>
                <a:latin typeface="Calibri"/>
                <a:ea typeface="Calibri"/>
                <a:cs typeface="Calibri"/>
                <a:sym typeface="Calibri"/>
              </a:endParaRPr>
            </a:p>
          </p:txBody>
        </p:sp>
      </p:grpSp>
      <p:grpSp>
        <p:nvGrpSpPr>
          <p:cNvPr id="428" name="Google Shape;428;g25bc0b048ed_0_223"/>
          <p:cNvGrpSpPr/>
          <p:nvPr/>
        </p:nvGrpSpPr>
        <p:grpSpPr>
          <a:xfrm>
            <a:off x="3523271" y="5794802"/>
            <a:ext cx="3656533" cy="532389"/>
            <a:chOff x="3886200" y="2413100"/>
            <a:chExt cx="1524000" cy="1110300"/>
          </a:xfrm>
        </p:grpSpPr>
        <p:sp>
          <p:nvSpPr>
            <p:cNvPr id="429" name="Google Shape;429;g25bc0b048ed_0_223"/>
            <p:cNvSpPr/>
            <p:nvPr/>
          </p:nvSpPr>
          <p:spPr>
            <a:xfrm>
              <a:off x="3886200" y="2469932"/>
              <a:ext cx="1524000" cy="10206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30" name="Google Shape;430;g25bc0b048ed_0_223"/>
            <p:cNvSpPr/>
            <p:nvPr/>
          </p:nvSpPr>
          <p:spPr>
            <a:xfrm>
              <a:off x="3938190" y="2413100"/>
              <a:ext cx="1424442" cy="111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Reports can be combined if the full investigation can be completed in 48 hours</a:t>
              </a:r>
              <a:endParaRPr b="1" dirty="0">
                <a:solidFill>
                  <a:srgbClr val="000000"/>
                </a:solidFill>
                <a:latin typeface="Calibri"/>
                <a:ea typeface="Calibri"/>
                <a:cs typeface="Calibri"/>
                <a:sym typeface="Calibri"/>
              </a:endParaRPr>
            </a:p>
          </p:txBody>
        </p:sp>
      </p:grpSp>
      <p:sp>
        <p:nvSpPr>
          <p:cNvPr id="431" name="Google Shape;431;g25bc0b048ed_0_223"/>
          <p:cNvSpPr/>
          <p:nvPr/>
        </p:nvSpPr>
        <p:spPr>
          <a:xfrm>
            <a:off x="7065675" y="1938350"/>
            <a:ext cx="1526100" cy="12177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32" name="Google Shape;432;g25bc0b048ed_0_223"/>
          <p:cNvSpPr/>
          <p:nvPr/>
        </p:nvSpPr>
        <p:spPr>
          <a:xfrm>
            <a:off x="7066700" y="1959950"/>
            <a:ext cx="1526100" cy="131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Follow-up to ensure corrective action(s) is (are) in place and effective</a:t>
            </a:r>
            <a:endParaRPr b="1" dirty="0">
              <a:solidFill>
                <a:srgbClr val="000000"/>
              </a:solidFill>
              <a:latin typeface="Calibri"/>
              <a:ea typeface="Calibri"/>
              <a:cs typeface="Calibri"/>
              <a:sym typeface="Calibri"/>
            </a:endParaRPr>
          </a:p>
        </p:txBody>
      </p:sp>
      <p:sp>
        <p:nvSpPr>
          <p:cNvPr id="433" name="Google Shape;433;g25bc0b048ed_0_223"/>
          <p:cNvSpPr/>
          <p:nvPr/>
        </p:nvSpPr>
        <p:spPr>
          <a:xfrm>
            <a:off x="798306" y="3648608"/>
            <a:ext cx="1708500" cy="3189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Within 3 days</a:t>
            </a:r>
            <a:endParaRPr dirty="0"/>
          </a:p>
        </p:txBody>
      </p:sp>
      <p:sp>
        <p:nvSpPr>
          <p:cNvPr id="434" name="Google Shape;434;g25bc0b048ed_0_223"/>
          <p:cNvSpPr/>
          <p:nvPr/>
        </p:nvSpPr>
        <p:spPr>
          <a:xfrm>
            <a:off x="789759" y="4248941"/>
            <a:ext cx="1802786" cy="1849463"/>
          </a:xfrm>
          <a:prstGeom prst="roundRect">
            <a:avLst>
              <a:gd name="adj" fmla="val 16667"/>
            </a:avLst>
          </a:prstGeom>
          <a:solidFill>
            <a:schemeClr val="lt1"/>
          </a:solid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rgbClr val="FFFFFF"/>
              </a:solidFill>
              <a:latin typeface="Calibri"/>
              <a:ea typeface="Calibri"/>
              <a:cs typeface="Calibri"/>
              <a:sym typeface="Calibri"/>
            </a:endParaRPr>
          </a:p>
        </p:txBody>
      </p:sp>
      <p:sp>
        <p:nvSpPr>
          <p:cNvPr id="435" name="Google Shape;435;g25bc0b048ed_0_223"/>
          <p:cNvSpPr/>
          <p:nvPr/>
        </p:nvSpPr>
        <p:spPr>
          <a:xfrm>
            <a:off x="798306" y="3656907"/>
            <a:ext cx="1708500" cy="329400"/>
          </a:xfrm>
          <a:prstGeom prst="roundRect">
            <a:avLst>
              <a:gd name="adj" fmla="val 16667"/>
            </a:avLst>
          </a:prstGeom>
          <a:noFill/>
          <a:ln w="254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436" name="Google Shape;436;g25bc0b048ed_0_223"/>
          <p:cNvSpPr/>
          <p:nvPr/>
        </p:nvSpPr>
        <p:spPr>
          <a:xfrm>
            <a:off x="839956" y="4401968"/>
            <a:ext cx="1650066" cy="1556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If a worker is injured, Employer and Employee must submit Form 7 – Report of Injury or Occupational Disease</a:t>
            </a:r>
            <a:endParaRPr dirty="0"/>
          </a:p>
        </p:txBody>
      </p:sp>
      <p:grpSp>
        <p:nvGrpSpPr>
          <p:cNvPr id="437" name="Google Shape;437;g25bc0b048ed_0_223"/>
          <p:cNvGrpSpPr/>
          <p:nvPr/>
        </p:nvGrpSpPr>
        <p:grpSpPr>
          <a:xfrm>
            <a:off x="3708597" y="1932048"/>
            <a:ext cx="1526137" cy="966971"/>
            <a:chOff x="3886200" y="2413328"/>
            <a:chExt cx="1524003" cy="1324980"/>
          </a:xfrm>
        </p:grpSpPr>
        <p:sp>
          <p:nvSpPr>
            <p:cNvPr id="438" name="Google Shape;438;g25bc0b048ed_0_223"/>
            <p:cNvSpPr/>
            <p:nvPr/>
          </p:nvSpPr>
          <p:spPr>
            <a:xfrm>
              <a:off x="3886203" y="2415008"/>
              <a:ext cx="1524000" cy="13233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39" name="Google Shape;439;g25bc0b048ed_0_223"/>
            <p:cNvSpPr/>
            <p:nvPr/>
          </p:nvSpPr>
          <p:spPr>
            <a:xfrm>
              <a:off x="3886200" y="2413328"/>
              <a:ext cx="15240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Complete preliminary investigation and prepare report</a:t>
              </a:r>
              <a:endParaRPr b="1" dirty="0">
                <a:solidFill>
                  <a:srgbClr val="000000"/>
                </a:solidFill>
                <a:latin typeface="Calibri"/>
                <a:ea typeface="Calibri"/>
                <a:cs typeface="Calibri"/>
                <a:sym typeface="Calibri"/>
              </a:endParaRPr>
            </a:p>
          </p:txBody>
        </p:sp>
      </p:grpSp>
      <p:grpSp>
        <p:nvGrpSpPr>
          <p:cNvPr id="440" name="Google Shape;440;g25bc0b048ed_0_223"/>
          <p:cNvGrpSpPr/>
          <p:nvPr/>
        </p:nvGrpSpPr>
        <p:grpSpPr>
          <a:xfrm>
            <a:off x="5387432" y="3124175"/>
            <a:ext cx="1526176" cy="584384"/>
            <a:chOff x="3886146" y="2429353"/>
            <a:chExt cx="1524043" cy="813000"/>
          </a:xfrm>
        </p:grpSpPr>
        <p:sp>
          <p:nvSpPr>
            <p:cNvPr id="441" name="Google Shape;441;g25bc0b048ed_0_223"/>
            <p:cNvSpPr/>
            <p:nvPr/>
          </p:nvSpPr>
          <p:spPr>
            <a:xfrm>
              <a:off x="3886189" y="2429353"/>
              <a:ext cx="1524000" cy="8130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42" name="Google Shape;442;g25bc0b048ed_0_223"/>
            <p:cNvSpPr/>
            <p:nvPr/>
          </p:nvSpPr>
          <p:spPr>
            <a:xfrm>
              <a:off x="3886146" y="2429364"/>
              <a:ext cx="1524000" cy="63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Submit full report to WorkSafeBC</a:t>
              </a:r>
              <a:endParaRPr b="1" dirty="0">
                <a:solidFill>
                  <a:srgbClr val="000000"/>
                </a:solidFill>
                <a:latin typeface="Calibri"/>
                <a:ea typeface="Calibri"/>
                <a:cs typeface="Calibri"/>
                <a:sym typeface="Calibri"/>
              </a:endParaRPr>
            </a:p>
          </p:txBody>
        </p:sp>
      </p:grpSp>
      <p:grpSp>
        <p:nvGrpSpPr>
          <p:cNvPr id="443" name="Google Shape;443;g25bc0b048ed_0_223"/>
          <p:cNvGrpSpPr/>
          <p:nvPr/>
        </p:nvGrpSpPr>
        <p:grpSpPr>
          <a:xfrm>
            <a:off x="5387750" y="3957650"/>
            <a:ext cx="1526142" cy="789123"/>
            <a:chOff x="3886192" y="2383086"/>
            <a:chExt cx="1524008" cy="1107542"/>
          </a:xfrm>
        </p:grpSpPr>
        <p:sp>
          <p:nvSpPr>
            <p:cNvPr id="444" name="Google Shape;444;g25bc0b048ed_0_223"/>
            <p:cNvSpPr/>
            <p:nvPr/>
          </p:nvSpPr>
          <p:spPr>
            <a:xfrm>
              <a:off x="3886192" y="2383086"/>
              <a:ext cx="1524000" cy="11073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45" name="Google Shape;445;g25bc0b048ed_0_223"/>
            <p:cNvSpPr/>
            <p:nvPr/>
          </p:nvSpPr>
          <p:spPr>
            <a:xfrm>
              <a:off x="3886200" y="2413328"/>
              <a:ext cx="1524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300" b="1" dirty="0">
                  <a:solidFill>
                    <a:srgbClr val="000000"/>
                  </a:solidFill>
                  <a:latin typeface="Calibri"/>
                  <a:ea typeface="Calibri"/>
                  <a:cs typeface="Calibri"/>
                  <a:sym typeface="Calibri"/>
                </a:rPr>
                <a:t>Complete corrective action(s) and prepare report</a:t>
              </a:r>
              <a:endParaRPr sz="1300" b="1" dirty="0">
                <a:solidFill>
                  <a:srgbClr val="000000"/>
                </a:solidFill>
                <a:latin typeface="Calibri"/>
                <a:ea typeface="Calibri"/>
                <a:cs typeface="Calibri"/>
                <a:sym typeface="Calibri"/>
              </a:endParaRPr>
            </a:p>
          </p:txBody>
        </p:sp>
      </p:grpSp>
      <p:grpSp>
        <p:nvGrpSpPr>
          <p:cNvPr id="446" name="Google Shape;446;g25bc0b048ed_0_223"/>
          <p:cNvGrpSpPr/>
          <p:nvPr/>
        </p:nvGrpSpPr>
        <p:grpSpPr>
          <a:xfrm>
            <a:off x="3709175" y="3918937"/>
            <a:ext cx="1526134" cy="854582"/>
            <a:chOff x="3886212" y="2376075"/>
            <a:chExt cx="1524000" cy="907200"/>
          </a:xfrm>
        </p:grpSpPr>
        <p:sp>
          <p:nvSpPr>
            <p:cNvPr id="447" name="Google Shape;447;g25bc0b048ed_0_223"/>
            <p:cNvSpPr/>
            <p:nvPr/>
          </p:nvSpPr>
          <p:spPr>
            <a:xfrm>
              <a:off x="3886212" y="2376075"/>
              <a:ext cx="1524000" cy="9072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48" name="Google Shape;448;g25bc0b048ed_0_223"/>
            <p:cNvSpPr/>
            <p:nvPr/>
          </p:nvSpPr>
          <p:spPr>
            <a:xfrm>
              <a:off x="3886212" y="2413324"/>
              <a:ext cx="1524000" cy="81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1300" b="1" dirty="0">
                  <a:solidFill>
                    <a:srgbClr val="000000"/>
                  </a:solidFill>
                  <a:latin typeface="Calibri"/>
                  <a:ea typeface="Calibri"/>
                  <a:cs typeface="Calibri"/>
                  <a:sym typeface="Calibri"/>
                </a:rPr>
                <a:t>Complete corrective action(s) and prepare report</a:t>
              </a:r>
              <a:endParaRPr sz="1300" b="1" dirty="0">
                <a:solidFill>
                  <a:srgbClr val="000000"/>
                </a:solidFill>
                <a:latin typeface="Calibri"/>
                <a:ea typeface="Calibri"/>
                <a:cs typeface="Calibri"/>
                <a:sym typeface="Calibri"/>
              </a:endParaRPr>
            </a:p>
          </p:txBody>
        </p:sp>
      </p:grpSp>
      <p:grpSp>
        <p:nvGrpSpPr>
          <p:cNvPr id="449" name="Google Shape;449;g25bc0b048ed_0_223"/>
          <p:cNvGrpSpPr/>
          <p:nvPr/>
        </p:nvGrpSpPr>
        <p:grpSpPr>
          <a:xfrm>
            <a:off x="5463900" y="5003900"/>
            <a:ext cx="1526134" cy="551342"/>
            <a:chOff x="3886195" y="2330908"/>
            <a:chExt cx="1524000" cy="1159500"/>
          </a:xfrm>
        </p:grpSpPr>
        <p:sp>
          <p:nvSpPr>
            <p:cNvPr id="450" name="Google Shape;450;g25bc0b048ed_0_223"/>
            <p:cNvSpPr/>
            <p:nvPr/>
          </p:nvSpPr>
          <p:spPr>
            <a:xfrm>
              <a:off x="3886195" y="2330908"/>
              <a:ext cx="1524000" cy="11595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51" name="Google Shape;451;g25bc0b048ed_0_223"/>
            <p:cNvSpPr/>
            <p:nvPr/>
          </p:nvSpPr>
          <p:spPr>
            <a:xfrm>
              <a:off x="3886195" y="2389847"/>
              <a:ext cx="1524000" cy="60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Provide report to employees</a:t>
              </a:r>
              <a:endParaRPr b="1" dirty="0">
                <a:solidFill>
                  <a:srgbClr val="000000"/>
                </a:solidFill>
                <a:latin typeface="Calibri"/>
                <a:ea typeface="Calibri"/>
                <a:cs typeface="Calibri"/>
                <a:sym typeface="Calibri"/>
              </a:endParaRPr>
            </a:p>
          </p:txBody>
        </p:sp>
      </p:grpSp>
      <p:sp>
        <p:nvSpPr>
          <p:cNvPr id="452" name="Google Shape;452;g25bc0b048ed_0_223"/>
          <p:cNvSpPr/>
          <p:nvPr/>
        </p:nvSpPr>
        <p:spPr>
          <a:xfrm>
            <a:off x="7065793" y="1351900"/>
            <a:ext cx="1526100" cy="31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Ongoing</a:t>
            </a:r>
            <a:endParaRPr b="1" dirty="0">
              <a:solidFill>
                <a:srgbClr val="000000"/>
              </a:solidFill>
              <a:latin typeface="Calibri"/>
              <a:ea typeface="Calibri"/>
              <a:cs typeface="Calibri"/>
              <a:sym typeface="Calibri"/>
            </a:endParaRPr>
          </a:p>
        </p:txBody>
      </p:sp>
      <p:grpSp>
        <p:nvGrpSpPr>
          <p:cNvPr id="453" name="Google Shape;453;g25bc0b048ed_0_223"/>
          <p:cNvGrpSpPr/>
          <p:nvPr/>
        </p:nvGrpSpPr>
        <p:grpSpPr>
          <a:xfrm>
            <a:off x="5311291" y="1352032"/>
            <a:ext cx="1678747" cy="319055"/>
            <a:chOff x="5334000" y="1219200"/>
            <a:chExt cx="1676400" cy="338700"/>
          </a:xfrm>
        </p:grpSpPr>
        <p:sp>
          <p:nvSpPr>
            <p:cNvPr id="454" name="Google Shape;454;g25bc0b048ed_0_223"/>
            <p:cNvSpPr/>
            <p:nvPr/>
          </p:nvSpPr>
          <p:spPr>
            <a:xfrm>
              <a:off x="5410200" y="1250731"/>
              <a:ext cx="1524000" cy="3069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455" name="Google Shape;455;g25bc0b048ed_0_223"/>
            <p:cNvSpPr/>
            <p:nvPr/>
          </p:nvSpPr>
          <p:spPr>
            <a:xfrm>
              <a:off x="5334000" y="1219200"/>
              <a:ext cx="16764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Within 30 days</a:t>
              </a:r>
              <a:endParaRPr b="1" dirty="0">
                <a:solidFill>
                  <a:srgbClr val="000000"/>
                </a:solidFill>
                <a:latin typeface="Calibri"/>
                <a:ea typeface="Calibri"/>
                <a:cs typeface="Calibri"/>
                <a:sym typeface="Calibri"/>
              </a:endParaRPr>
            </a:p>
          </p:txBody>
        </p:sp>
      </p:grpSp>
      <p:grpSp>
        <p:nvGrpSpPr>
          <p:cNvPr id="456" name="Google Shape;456;g25bc0b048ed_0_223"/>
          <p:cNvGrpSpPr/>
          <p:nvPr/>
        </p:nvGrpSpPr>
        <p:grpSpPr>
          <a:xfrm>
            <a:off x="3708851" y="1351867"/>
            <a:ext cx="1526134" cy="318885"/>
            <a:chOff x="3733800" y="1219200"/>
            <a:chExt cx="1524000" cy="533431"/>
          </a:xfrm>
        </p:grpSpPr>
        <p:sp>
          <p:nvSpPr>
            <p:cNvPr id="457" name="Google Shape;457;g25bc0b048ed_0_223"/>
            <p:cNvSpPr/>
            <p:nvPr/>
          </p:nvSpPr>
          <p:spPr>
            <a:xfrm>
              <a:off x="3733800" y="1250731"/>
              <a:ext cx="1524000" cy="5019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458" name="Google Shape;458;g25bc0b048ed_0_223"/>
            <p:cNvSpPr/>
            <p:nvPr/>
          </p:nvSpPr>
          <p:spPr>
            <a:xfrm>
              <a:off x="3733800" y="1219200"/>
              <a:ext cx="15240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Within 48 hrs</a:t>
              </a:r>
              <a:endParaRPr b="1" dirty="0">
                <a:solidFill>
                  <a:srgbClr val="000000"/>
                </a:solidFill>
                <a:latin typeface="Calibri"/>
                <a:ea typeface="Calibri"/>
                <a:cs typeface="Calibri"/>
                <a:sym typeface="Calibri"/>
              </a:endParaRPr>
            </a:p>
          </p:txBody>
        </p:sp>
      </p:grpSp>
      <p:cxnSp>
        <p:nvCxnSpPr>
          <p:cNvPr id="459" name="Google Shape;459;g25bc0b048ed_0_223"/>
          <p:cNvCxnSpPr/>
          <p:nvPr/>
        </p:nvCxnSpPr>
        <p:spPr>
          <a:xfrm>
            <a:off x="2739105" y="1670757"/>
            <a:ext cx="600" cy="259200"/>
          </a:xfrm>
          <a:prstGeom prst="straightConnector1">
            <a:avLst/>
          </a:prstGeom>
          <a:noFill/>
          <a:ln w="38100" cap="flat" cmpd="sng">
            <a:solidFill>
              <a:srgbClr val="2F6EB9"/>
            </a:solidFill>
            <a:prstDash val="solid"/>
            <a:round/>
            <a:headEnd type="none" w="med" len="med"/>
            <a:tailEnd type="triangle" w="med" len="med"/>
          </a:ln>
        </p:spPr>
      </p:cxnSp>
      <p:cxnSp>
        <p:nvCxnSpPr>
          <p:cNvPr id="460" name="Google Shape;460;g25bc0b048ed_0_223"/>
          <p:cNvCxnSpPr/>
          <p:nvPr/>
        </p:nvCxnSpPr>
        <p:spPr>
          <a:xfrm>
            <a:off x="4470076" y="1664748"/>
            <a:ext cx="3000" cy="261300"/>
          </a:xfrm>
          <a:prstGeom prst="straightConnector1">
            <a:avLst/>
          </a:prstGeom>
          <a:noFill/>
          <a:ln w="38100" cap="flat" cmpd="sng">
            <a:solidFill>
              <a:srgbClr val="2F6EB9"/>
            </a:solidFill>
            <a:prstDash val="solid"/>
            <a:round/>
            <a:headEnd type="none" w="med" len="med"/>
            <a:tailEnd type="triangle" w="med" len="med"/>
          </a:ln>
        </p:spPr>
      </p:cxnSp>
      <p:cxnSp>
        <p:nvCxnSpPr>
          <p:cNvPr id="461" name="Google Shape;461;g25bc0b048ed_0_223"/>
          <p:cNvCxnSpPr>
            <a:stCxn id="455" idx="2"/>
          </p:cNvCxnSpPr>
          <p:nvPr/>
        </p:nvCxnSpPr>
        <p:spPr>
          <a:xfrm>
            <a:off x="6150664" y="1671088"/>
            <a:ext cx="600" cy="255000"/>
          </a:xfrm>
          <a:prstGeom prst="straightConnector1">
            <a:avLst/>
          </a:prstGeom>
          <a:noFill/>
          <a:ln w="38100" cap="flat" cmpd="sng">
            <a:solidFill>
              <a:srgbClr val="2F6EB9"/>
            </a:solidFill>
            <a:prstDash val="solid"/>
            <a:round/>
            <a:headEnd type="none" w="med" len="med"/>
            <a:tailEnd type="triangle" w="med" len="med"/>
          </a:ln>
        </p:spPr>
      </p:cxnSp>
      <p:cxnSp>
        <p:nvCxnSpPr>
          <p:cNvPr id="462" name="Google Shape;462;g25bc0b048ed_0_223"/>
          <p:cNvCxnSpPr/>
          <p:nvPr/>
        </p:nvCxnSpPr>
        <p:spPr>
          <a:xfrm>
            <a:off x="7825480" y="1670757"/>
            <a:ext cx="600" cy="259200"/>
          </a:xfrm>
          <a:prstGeom prst="straightConnector1">
            <a:avLst/>
          </a:prstGeom>
          <a:noFill/>
          <a:ln w="38100" cap="flat" cmpd="sng">
            <a:solidFill>
              <a:srgbClr val="2F6EB9"/>
            </a:solidFill>
            <a:prstDash val="solid"/>
            <a:round/>
            <a:headEnd type="none" w="med" len="med"/>
            <a:tailEnd type="triangle" w="med" len="med"/>
          </a:ln>
        </p:spPr>
      </p:cxnSp>
      <p:cxnSp>
        <p:nvCxnSpPr>
          <p:cNvPr id="463" name="Google Shape;463;g25bc0b048ed_0_223"/>
          <p:cNvCxnSpPr/>
          <p:nvPr/>
        </p:nvCxnSpPr>
        <p:spPr>
          <a:xfrm>
            <a:off x="4464030" y="2884757"/>
            <a:ext cx="2100" cy="261000"/>
          </a:xfrm>
          <a:prstGeom prst="straightConnector1">
            <a:avLst/>
          </a:prstGeom>
          <a:noFill/>
          <a:ln w="38100" cap="flat" cmpd="sng">
            <a:solidFill>
              <a:srgbClr val="2F6EB9"/>
            </a:solidFill>
            <a:prstDash val="solid"/>
            <a:round/>
            <a:headEnd type="none" w="med" len="med"/>
            <a:tailEnd type="triangle" w="med" len="med"/>
          </a:ln>
        </p:spPr>
      </p:cxnSp>
      <p:cxnSp>
        <p:nvCxnSpPr>
          <p:cNvPr id="464" name="Google Shape;464;g25bc0b048ed_0_223"/>
          <p:cNvCxnSpPr/>
          <p:nvPr/>
        </p:nvCxnSpPr>
        <p:spPr>
          <a:xfrm>
            <a:off x="6145430" y="2858757"/>
            <a:ext cx="0" cy="259800"/>
          </a:xfrm>
          <a:prstGeom prst="straightConnector1">
            <a:avLst/>
          </a:prstGeom>
          <a:noFill/>
          <a:ln w="38100" cap="flat" cmpd="sng">
            <a:solidFill>
              <a:srgbClr val="2F6EB9"/>
            </a:solidFill>
            <a:prstDash val="solid"/>
            <a:round/>
            <a:headEnd type="none" w="med" len="med"/>
            <a:tailEnd type="triangle" w="med" len="med"/>
          </a:ln>
        </p:spPr>
      </p:cxnSp>
      <p:cxnSp>
        <p:nvCxnSpPr>
          <p:cNvPr id="465" name="Google Shape;465;g25bc0b048ed_0_223"/>
          <p:cNvCxnSpPr/>
          <p:nvPr/>
        </p:nvCxnSpPr>
        <p:spPr>
          <a:xfrm>
            <a:off x="4464030" y="3656407"/>
            <a:ext cx="2100" cy="257400"/>
          </a:xfrm>
          <a:prstGeom prst="straightConnector1">
            <a:avLst/>
          </a:prstGeom>
          <a:noFill/>
          <a:ln w="38100" cap="flat" cmpd="sng">
            <a:solidFill>
              <a:srgbClr val="2F6EB9"/>
            </a:solidFill>
            <a:prstDash val="solid"/>
            <a:round/>
            <a:headEnd type="none" w="med" len="med"/>
            <a:tailEnd type="triangle" w="med" len="med"/>
          </a:ln>
        </p:spPr>
      </p:cxnSp>
      <p:cxnSp>
        <p:nvCxnSpPr>
          <p:cNvPr id="466" name="Google Shape;466;g25bc0b048ed_0_223"/>
          <p:cNvCxnSpPr/>
          <p:nvPr/>
        </p:nvCxnSpPr>
        <p:spPr>
          <a:xfrm>
            <a:off x="6105405" y="3695132"/>
            <a:ext cx="0" cy="258900"/>
          </a:xfrm>
          <a:prstGeom prst="straightConnector1">
            <a:avLst/>
          </a:prstGeom>
          <a:noFill/>
          <a:ln w="38100" cap="flat" cmpd="sng">
            <a:solidFill>
              <a:srgbClr val="2F6EB9"/>
            </a:solidFill>
            <a:prstDash val="solid"/>
            <a:round/>
            <a:headEnd type="none" w="med" len="med"/>
            <a:tailEnd type="triangle" w="med" len="med"/>
          </a:ln>
        </p:spPr>
      </p:cxnSp>
      <p:cxnSp>
        <p:nvCxnSpPr>
          <p:cNvPr id="467" name="Google Shape;467;g25bc0b048ed_0_223"/>
          <p:cNvCxnSpPr/>
          <p:nvPr/>
        </p:nvCxnSpPr>
        <p:spPr>
          <a:xfrm>
            <a:off x="4471418" y="4773470"/>
            <a:ext cx="300" cy="251400"/>
          </a:xfrm>
          <a:prstGeom prst="straightConnector1">
            <a:avLst/>
          </a:prstGeom>
          <a:noFill/>
          <a:ln w="38100" cap="flat" cmpd="sng">
            <a:solidFill>
              <a:srgbClr val="2F6EB9"/>
            </a:solidFill>
            <a:prstDash val="solid"/>
            <a:round/>
            <a:headEnd type="none" w="med" len="med"/>
            <a:tailEnd type="triangle" w="med" len="med"/>
          </a:ln>
        </p:spPr>
      </p:cxnSp>
      <p:cxnSp>
        <p:nvCxnSpPr>
          <p:cNvPr id="468" name="Google Shape;468;g25bc0b048ed_0_223"/>
          <p:cNvCxnSpPr/>
          <p:nvPr/>
        </p:nvCxnSpPr>
        <p:spPr>
          <a:xfrm>
            <a:off x="6147230" y="4746782"/>
            <a:ext cx="2400" cy="256200"/>
          </a:xfrm>
          <a:prstGeom prst="straightConnector1">
            <a:avLst/>
          </a:prstGeom>
          <a:noFill/>
          <a:ln w="38100" cap="flat" cmpd="sng">
            <a:solidFill>
              <a:srgbClr val="2F6EB9"/>
            </a:solidFill>
            <a:prstDash val="solid"/>
            <a:round/>
            <a:headEnd type="none" w="med" len="med"/>
            <a:tailEnd type="triangle" w="med" len="med"/>
          </a:ln>
        </p:spPr>
      </p:cxnSp>
      <p:cxnSp>
        <p:nvCxnSpPr>
          <p:cNvPr id="469" name="Google Shape;469;g25bc0b048ed_0_223"/>
          <p:cNvCxnSpPr/>
          <p:nvPr/>
        </p:nvCxnSpPr>
        <p:spPr>
          <a:xfrm>
            <a:off x="4464780" y="5520907"/>
            <a:ext cx="600" cy="278700"/>
          </a:xfrm>
          <a:prstGeom prst="straightConnector1">
            <a:avLst/>
          </a:prstGeom>
          <a:noFill/>
          <a:ln w="38100" cap="flat" cmpd="sng">
            <a:solidFill>
              <a:srgbClr val="2F6EB9"/>
            </a:solidFill>
            <a:prstDash val="solid"/>
            <a:round/>
            <a:headEnd type="none" w="med" len="med"/>
            <a:tailEnd type="triangle" w="med" len="med"/>
          </a:ln>
        </p:spPr>
      </p:cxnSp>
      <p:cxnSp>
        <p:nvCxnSpPr>
          <p:cNvPr id="470" name="Google Shape;470;g25bc0b048ed_0_223"/>
          <p:cNvCxnSpPr/>
          <p:nvPr/>
        </p:nvCxnSpPr>
        <p:spPr>
          <a:xfrm>
            <a:off x="6150830" y="5549957"/>
            <a:ext cx="0" cy="255600"/>
          </a:xfrm>
          <a:prstGeom prst="straightConnector1">
            <a:avLst/>
          </a:prstGeom>
          <a:noFill/>
          <a:ln w="38100" cap="flat" cmpd="sng">
            <a:solidFill>
              <a:srgbClr val="2F6EB9"/>
            </a:solidFill>
            <a:prstDash val="solid"/>
            <a:round/>
            <a:headEnd type="none" w="med" len="med"/>
            <a:tailEnd type="triangle" w="med" len="med"/>
          </a:ln>
        </p:spPr>
      </p:cxnSp>
      <p:cxnSp>
        <p:nvCxnSpPr>
          <p:cNvPr id="471" name="Google Shape;471;g25bc0b048ed_0_223"/>
          <p:cNvCxnSpPr/>
          <p:nvPr/>
        </p:nvCxnSpPr>
        <p:spPr>
          <a:xfrm>
            <a:off x="1648380" y="3986295"/>
            <a:ext cx="0" cy="255300"/>
          </a:xfrm>
          <a:prstGeom prst="straightConnector1">
            <a:avLst/>
          </a:prstGeom>
          <a:noFill/>
          <a:ln w="38100" cap="flat" cmpd="sng">
            <a:solidFill>
              <a:srgbClr val="4DAD5B"/>
            </a:solidFill>
            <a:prstDash val="solid"/>
            <a:round/>
            <a:headEnd type="none" w="med" len="med"/>
            <a:tailEnd type="triangle" w="med" len="med"/>
          </a:ln>
        </p:spPr>
      </p:cxnSp>
      <p:grpSp>
        <p:nvGrpSpPr>
          <p:cNvPr id="472" name="Google Shape;472;g25bc0b048ed_0_223"/>
          <p:cNvGrpSpPr/>
          <p:nvPr/>
        </p:nvGrpSpPr>
        <p:grpSpPr>
          <a:xfrm>
            <a:off x="5387125" y="1932050"/>
            <a:ext cx="1526142" cy="936516"/>
            <a:chOff x="3886192" y="2396072"/>
            <a:chExt cx="1524008" cy="1494600"/>
          </a:xfrm>
        </p:grpSpPr>
        <p:sp>
          <p:nvSpPr>
            <p:cNvPr id="473" name="Google Shape;473;g25bc0b048ed_0_223"/>
            <p:cNvSpPr/>
            <p:nvPr/>
          </p:nvSpPr>
          <p:spPr>
            <a:xfrm>
              <a:off x="3886192" y="2396072"/>
              <a:ext cx="1524000" cy="14946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74" name="Google Shape;474;g25bc0b048ed_0_223"/>
            <p:cNvSpPr/>
            <p:nvPr/>
          </p:nvSpPr>
          <p:spPr>
            <a:xfrm>
              <a:off x="3886200" y="2413328"/>
              <a:ext cx="1524000" cy="117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Complete full investigation and prepare report</a:t>
              </a:r>
              <a:endParaRPr b="1" dirty="0">
                <a:solidFill>
                  <a:srgbClr val="000000"/>
                </a:solidFill>
                <a:latin typeface="Calibri"/>
                <a:ea typeface="Calibri"/>
                <a:cs typeface="Calibri"/>
                <a:sym typeface="Calibri"/>
              </a:endParaRPr>
            </a:p>
          </p:txBody>
        </p:sp>
      </p:grpSp>
      <p:grpSp>
        <p:nvGrpSpPr>
          <p:cNvPr id="475" name="Google Shape;475;g25bc0b048ed_0_223"/>
          <p:cNvGrpSpPr/>
          <p:nvPr/>
        </p:nvGrpSpPr>
        <p:grpSpPr>
          <a:xfrm>
            <a:off x="3709197" y="3118558"/>
            <a:ext cx="1526137" cy="537740"/>
            <a:chOff x="3886200" y="2379933"/>
            <a:chExt cx="1524003" cy="687032"/>
          </a:xfrm>
        </p:grpSpPr>
        <p:sp>
          <p:nvSpPr>
            <p:cNvPr id="476" name="Google Shape;476;g25bc0b048ed_0_223"/>
            <p:cNvSpPr/>
            <p:nvPr/>
          </p:nvSpPr>
          <p:spPr>
            <a:xfrm>
              <a:off x="3886203" y="2415665"/>
              <a:ext cx="1524000" cy="6513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77" name="Google Shape;477;g25bc0b048ed_0_223"/>
            <p:cNvSpPr/>
            <p:nvPr/>
          </p:nvSpPr>
          <p:spPr>
            <a:xfrm>
              <a:off x="3886200" y="2379933"/>
              <a:ext cx="1524000" cy="62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WorkSafeBC may request</a:t>
              </a:r>
              <a:endParaRPr b="1" dirty="0">
                <a:solidFill>
                  <a:srgbClr val="000000"/>
                </a:solidFill>
                <a:latin typeface="Calibri"/>
                <a:ea typeface="Calibri"/>
                <a:cs typeface="Calibri"/>
                <a:sym typeface="Calibri"/>
              </a:endParaRPr>
            </a:p>
          </p:txBody>
        </p:sp>
      </p:grpSp>
      <p:grpSp>
        <p:nvGrpSpPr>
          <p:cNvPr id="478" name="Google Shape;478;g25bc0b048ed_0_223"/>
          <p:cNvGrpSpPr/>
          <p:nvPr/>
        </p:nvGrpSpPr>
        <p:grpSpPr>
          <a:xfrm>
            <a:off x="3708547" y="5031844"/>
            <a:ext cx="1526134" cy="509892"/>
            <a:chOff x="3886200" y="2469932"/>
            <a:chExt cx="1524000" cy="1020600"/>
          </a:xfrm>
        </p:grpSpPr>
        <p:sp>
          <p:nvSpPr>
            <p:cNvPr id="479" name="Google Shape;479;g25bc0b048ed_0_223"/>
            <p:cNvSpPr/>
            <p:nvPr/>
          </p:nvSpPr>
          <p:spPr>
            <a:xfrm>
              <a:off x="3886200" y="2469932"/>
              <a:ext cx="1524000" cy="1020600"/>
            </a:xfrm>
            <a:prstGeom prst="roundRect">
              <a:avLst>
                <a:gd name="adj" fmla="val 16667"/>
              </a:avLst>
            </a:prstGeom>
            <a:noFill/>
            <a:ln w="254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u="sng">
                <a:solidFill>
                  <a:srgbClr val="FFFFFF"/>
                </a:solidFill>
                <a:latin typeface="Calibri"/>
                <a:ea typeface="Calibri"/>
                <a:cs typeface="Calibri"/>
                <a:sym typeface="Calibri"/>
              </a:endParaRPr>
            </a:p>
          </p:txBody>
        </p:sp>
        <p:sp>
          <p:nvSpPr>
            <p:cNvPr id="480" name="Google Shape;480;g25bc0b048ed_0_223"/>
            <p:cNvSpPr/>
            <p:nvPr/>
          </p:nvSpPr>
          <p:spPr>
            <a:xfrm>
              <a:off x="3886200" y="2521267"/>
              <a:ext cx="15240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000000"/>
                  </a:solidFill>
                  <a:latin typeface="Calibri"/>
                  <a:ea typeface="Calibri"/>
                  <a:cs typeface="Calibri"/>
                  <a:sym typeface="Calibri"/>
                </a:rPr>
                <a:t>Provide report to employees</a:t>
              </a:r>
              <a:endParaRPr b="1" dirty="0">
                <a:solidFill>
                  <a:srgbClr val="000000"/>
                </a:solidFill>
                <a:latin typeface="Calibri"/>
                <a:ea typeface="Calibri"/>
                <a:cs typeface="Calibri"/>
                <a:sym typeface="Calibri"/>
              </a:endParaRPr>
            </a:p>
          </p:txBody>
        </p:sp>
      </p:grpSp>
      <p:sp>
        <p:nvSpPr>
          <p:cNvPr id="481" name="Google Shape;481;g25bc0b048ed_0_22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2" name="Google Shape;482;g25bc0b048ed_0_223"/>
          <p:cNvSpPr/>
          <p:nvPr/>
        </p:nvSpPr>
        <p:spPr>
          <a:xfrm>
            <a:off x="7940186" y="57978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483" name="Google Shape;483;g25bc0b048ed_0_223"/>
          <p:cNvSpPr/>
          <p:nvPr/>
        </p:nvSpPr>
        <p:spPr>
          <a:xfrm>
            <a:off x="7607700" y="59259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484" name="Google Shape;484;g25bc0b048ed_0_223"/>
          <p:cNvSpPr txBox="1"/>
          <p:nvPr/>
        </p:nvSpPr>
        <p:spPr>
          <a:xfrm>
            <a:off x="7556250" y="58623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34</a:t>
            </a:r>
            <a:endParaRPr sz="1600" b="1" dirty="0">
              <a:solidFill>
                <a:schemeClr val="lt1"/>
              </a:solidFill>
              <a:latin typeface="Calibri"/>
              <a:ea typeface="Calibri"/>
              <a:cs typeface="Calibri"/>
              <a:sym typeface="Calibri"/>
            </a:endParaRPr>
          </a:p>
        </p:txBody>
      </p:sp>
      <p:sp>
        <p:nvSpPr>
          <p:cNvPr id="485" name="Google Shape;485;g25bc0b048ed_0_223"/>
          <p:cNvSpPr txBox="1"/>
          <p:nvPr/>
        </p:nvSpPr>
        <p:spPr>
          <a:xfrm>
            <a:off x="7966788" y="58315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17</a:t>
            </a:r>
            <a:endParaRPr sz="2000" b="1"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2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3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3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g25bc0b048ed_0_27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491" name="Google Shape;491;g25bc0b048ed_0_27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492" name="Google Shape;492;g25bc0b048ed_0_273"/>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Legislative &amp; Regulatory Framework</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493" name="Google Shape;493;g25bc0b048ed_0_273"/>
          <p:cNvSpPr txBox="1"/>
          <p:nvPr/>
        </p:nvSpPr>
        <p:spPr>
          <a:xfrm>
            <a:off x="1714150" y="5436410"/>
            <a:ext cx="5713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u="sng" dirty="0">
                <a:solidFill>
                  <a:schemeClr val="hlink"/>
                </a:solidFill>
                <a:latin typeface="Trebuchet MS"/>
                <a:ea typeface="Trebuchet MS"/>
                <a:cs typeface="Trebuchet MS"/>
                <a:sym typeface="Trebuchet MS"/>
                <a:hlinkClick r:id="rId4"/>
              </a:rPr>
              <a:t>Video – WorkSafeBC Incident Investigation Reporting </a:t>
            </a:r>
            <a:endParaRPr sz="18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1800" dirty="0">
              <a:solidFill>
                <a:schemeClr val="dk1"/>
              </a:solidFill>
              <a:latin typeface="Trebuchet MS"/>
              <a:ea typeface="Trebuchet MS"/>
              <a:cs typeface="Trebuchet MS"/>
              <a:sym typeface="Trebuchet MS"/>
            </a:endParaRPr>
          </a:p>
        </p:txBody>
      </p:sp>
      <p:pic>
        <p:nvPicPr>
          <p:cNvPr id="494" name="Google Shape;494;g25bc0b048ed_0_273">
            <a:hlinkClick r:id="rId4"/>
          </p:cNvPr>
          <p:cNvPicPr preferRelativeResize="0"/>
          <p:nvPr/>
        </p:nvPicPr>
        <p:blipFill rotWithShape="1">
          <a:blip r:embed="rId5">
            <a:alphaModFix/>
          </a:blip>
          <a:srcRect/>
          <a:stretch/>
        </p:blipFill>
        <p:spPr>
          <a:xfrm>
            <a:off x="1309426" y="1708212"/>
            <a:ext cx="6054976" cy="3641001"/>
          </a:xfrm>
          <a:prstGeom prst="rect">
            <a:avLst/>
          </a:prstGeom>
          <a:noFill/>
          <a:ln>
            <a:noFill/>
          </a:ln>
        </p:spPr>
      </p:pic>
      <p:sp>
        <p:nvSpPr>
          <p:cNvPr id="495" name="Google Shape;495;g25bc0b048ed_0_27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g25bc0b048ed_0_273"/>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497" name="Google Shape;497;g25bc0b048ed_0_273"/>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498" name="Google Shape;498;g25bc0b048ed_0_273"/>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35</a:t>
            </a:r>
            <a:endParaRPr sz="1600" b="1" dirty="0">
              <a:solidFill>
                <a:schemeClr val="lt1"/>
              </a:solidFill>
              <a:latin typeface="Calibri"/>
              <a:ea typeface="Calibri"/>
              <a:cs typeface="Calibri"/>
              <a:sym typeface="Calibri"/>
            </a:endParaRPr>
          </a:p>
        </p:txBody>
      </p:sp>
      <p:sp>
        <p:nvSpPr>
          <p:cNvPr id="499" name="Google Shape;499;g25bc0b048ed_0_273"/>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18</a:t>
            </a:r>
            <a:endParaRPr sz="2000" b="1" dirty="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g25bc0b048ed_0_28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05" name="Google Shape;505;g25bc0b048ed_0_28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06" name="Google Shape;506;g25bc0b048ed_0_283"/>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Legislative &amp; Regulatory Framework</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07" name="Google Shape;507;g25bc0b048ed_0_283"/>
          <p:cNvSpPr txBox="1"/>
          <p:nvPr/>
        </p:nvSpPr>
        <p:spPr>
          <a:xfrm>
            <a:off x="431800" y="1410101"/>
            <a:ext cx="8278200" cy="23390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Employer Incident Investigation Report Form 52E40</a:t>
            </a:r>
            <a:endParaRPr sz="26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sp>
        <p:nvSpPr>
          <p:cNvPr id="508" name="Google Shape;508;g25bc0b048ed_0_283"/>
          <p:cNvSpPr txBox="1"/>
          <p:nvPr/>
        </p:nvSpPr>
        <p:spPr>
          <a:xfrm>
            <a:off x="1036350" y="5773025"/>
            <a:ext cx="72873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CA" sz="1000" u="sng" dirty="0">
                <a:solidFill>
                  <a:srgbClr val="1155CC"/>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https://www.worksafebc.com/en/resources/health-safety/forms/incident-investigation-report-form-52e40?lang=en</a:t>
            </a:r>
            <a:endParaRPr sz="1300" dirty="0"/>
          </a:p>
        </p:txBody>
      </p:sp>
      <p:pic>
        <p:nvPicPr>
          <p:cNvPr id="509" name="Google Shape;509;g25bc0b048ed_0_283"/>
          <p:cNvPicPr preferRelativeResize="0"/>
          <p:nvPr/>
        </p:nvPicPr>
        <p:blipFill rotWithShape="1">
          <a:blip r:embed="rId5">
            <a:alphaModFix/>
          </a:blip>
          <a:srcRect r="1322" b="53207"/>
          <a:stretch/>
        </p:blipFill>
        <p:spPr>
          <a:xfrm>
            <a:off x="1434800" y="2069790"/>
            <a:ext cx="5886701" cy="3613727"/>
          </a:xfrm>
          <a:prstGeom prst="rect">
            <a:avLst/>
          </a:prstGeom>
          <a:noFill/>
          <a:ln>
            <a:noFill/>
          </a:ln>
        </p:spPr>
      </p:pic>
      <p:sp>
        <p:nvSpPr>
          <p:cNvPr id="510" name="Google Shape;510;g25bc0b048ed_0_28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g25bc0b048ed_0_283"/>
          <p:cNvSpPr/>
          <p:nvPr/>
        </p:nvSpPr>
        <p:spPr>
          <a:xfrm>
            <a:off x="7940186" y="58535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12" name="Google Shape;512;g25bc0b048ed_0_283"/>
          <p:cNvSpPr/>
          <p:nvPr/>
        </p:nvSpPr>
        <p:spPr>
          <a:xfrm>
            <a:off x="7607700" y="59816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13" name="Google Shape;513;g25bc0b048ed_0_283"/>
          <p:cNvSpPr txBox="1"/>
          <p:nvPr/>
        </p:nvSpPr>
        <p:spPr>
          <a:xfrm>
            <a:off x="7556250" y="59180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35</a:t>
            </a:r>
            <a:endParaRPr sz="1600" b="1" dirty="0">
              <a:solidFill>
                <a:schemeClr val="lt1"/>
              </a:solidFill>
              <a:latin typeface="Calibri"/>
              <a:ea typeface="Calibri"/>
              <a:cs typeface="Calibri"/>
              <a:sym typeface="Calibri"/>
            </a:endParaRPr>
          </a:p>
        </p:txBody>
      </p:sp>
      <p:sp>
        <p:nvSpPr>
          <p:cNvPr id="514" name="Google Shape;514;g25bc0b048ed_0_283"/>
          <p:cNvSpPr txBox="1"/>
          <p:nvPr/>
        </p:nvSpPr>
        <p:spPr>
          <a:xfrm>
            <a:off x="7966788" y="58872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19</a:t>
            </a:r>
            <a:endParaRPr sz="2000" b="1" dirty="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16" name="Rectangle 15">
            <a:extLst>
              <a:ext uri="{FF2B5EF4-FFF2-40B4-BE49-F238E27FC236}">
                <a16:creationId xmlns:a16="http://schemas.microsoft.com/office/drawing/2014/main" id="{2A21CCB5-BFE9-CE5D-9E74-38CCEA743275}"/>
              </a:ext>
            </a:extLst>
          </p:cNvPr>
          <p:cNvSpPr/>
          <p:nvPr/>
        </p:nvSpPr>
        <p:spPr>
          <a:xfrm>
            <a:off x="4102443" y="1564126"/>
            <a:ext cx="4950941" cy="35268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9" name="Google Shape;519;g25bc0b048ed_0_29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20" name="Google Shape;520;g25bc0b048ed_0_29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21" name="Google Shape;521;g25bc0b048ed_0_293"/>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Legislative &amp; Regulatory Framework</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22" name="Google Shape;522;g25bc0b048ed_0_293"/>
          <p:cNvSpPr txBox="1"/>
          <p:nvPr/>
        </p:nvSpPr>
        <p:spPr>
          <a:xfrm>
            <a:off x="431800" y="1564126"/>
            <a:ext cx="8278200"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800" dirty="0">
                <a:solidFill>
                  <a:schemeClr val="dk1"/>
                </a:solidFill>
              </a:rPr>
              <a:t>Full Employer </a:t>
            </a:r>
            <a:endParaRPr sz="2800"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rPr>
              <a:t>Incident Investigation</a:t>
            </a:r>
            <a:endParaRPr sz="2800"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rPr>
              <a:t>Reports can be </a:t>
            </a:r>
            <a:endParaRPr sz="2800"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rPr>
              <a:t>submitted:</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800" dirty="0">
                <a:solidFill>
                  <a:schemeClr val="dk1"/>
                </a:solidFill>
              </a:rPr>
              <a:t>Online</a:t>
            </a:r>
            <a:endParaRPr sz="28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800" dirty="0">
                <a:solidFill>
                  <a:schemeClr val="dk1"/>
                </a:solidFill>
              </a:rPr>
              <a:t>By FAX</a:t>
            </a:r>
            <a:endParaRPr sz="2800" dirty="0">
              <a:solidFill>
                <a:schemeClr val="dk1"/>
              </a:solidFill>
            </a:endParaRPr>
          </a:p>
          <a:p>
            <a:pPr marL="457200" marR="0" lvl="0" indent="-393700" algn="l" rtl="0">
              <a:lnSpc>
                <a:spcPct val="100000"/>
              </a:lnSpc>
              <a:spcBef>
                <a:spcPts val="0"/>
              </a:spcBef>
              <a:spcAft>
                <a:spcPts val="0"/>
              </a:spcAft>
              <a:buClr>
                <a:srgbClr val="00A651"/>
              </a:buClr>
              <a:buSzPts val="2600"/>
              <a:buChar char="•"/>
            </a:pPr>
            <a:r>
              <a:rPr lang="en-CA" sz="2800" dirty="0">
                <a:solidFill>
                  <a:schemeClr val="dk1"/>
                </a:solidFill>
              </a:rPr>
              <a:t>By mail</a:t>
            </a:r>
            <a:endParaRPr sz="2800" dirty="0">
              <a:solidFill>
                <a:schemeClr val="dk1"/>
              </a:solidFill>
            </a:endParaRPr>
          </a:p>
          <a:p>
            <a:pPr marL="0" marR="0" lvl="0" indent="0" algn="l" rtl="0">
              <a:lnSpc>
                <a:spcPct val="100000"/>
              </a:lnSpc>
              <a:spcBef>
                <a:spcPts val="0"/>
              </a:spcBef>
              <a:spcAft>
                <a:spcPts val="0"/>
              </a:spcAft>
              <a:buNone/>
            </a:pPr>
            <a:endParaRPr sz="2800"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rPr>
              <a:t>Do not contact your local WorkSafeBC office.</a:t>
            </a:r>
            <a:endParaRPr sz="28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000" dirty="0">
              <a:solidFill>
                <a:schemeClr val="dk1"/>
              </a:solidFill>
            </a:endParaRPr>
          </a:p>
        </p:txBody>
      </p:sp>
      <p:sp>
        <p:nvSpPr>
          <p:cNvPr id="523" name="Google Shape;523;g25bc0b048ed_0_293"/>
          <p:cNvSpPr txBox="1"/>
          <p:nvPr/>
        </p:nvSpPr>
        <p:spPr>
          <a:xfrm>
            <a:off x="4794641" y="4415663"/>
            <a:ext cx="372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u="sng"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https://eiirupload.online.worksafebc.com/</a:t>
            </a:r>
            <a:endParaRPr sz="1600" dirty="0"/>
          </a:p>
        </p:txBody>
      </p:sp>
      <p:sp>
        <p:nvSpPr>
          <p:cNvPr id="524" name="Google Shape;524;g25bc0b048ed_0_29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6" name="Google Shape;526;g25bc0b048ed_0_293"/>
          <p:cNvSpPr/>
          <p:nvPr/>
        </p:nvSpPr>
        <p:spPr>
          <a:xfrm>
            <a:off x="7940186" y="58185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27" name="Google Shape;527;g25bc0b048ed_0_293"/>
          <p:cNvSpPr/>
          <p:nvPr/>
        </p:nvSpPr>
        <p:spPr>
          <a:xfrm>
            <a:off x="7607700" y="59466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28" name="Google Shape;528;g25bc0b048ed_0_293"/>
          <p:cNvSpPr txBox="1"/>
          <p:nvPr/>
        </p:nvSpPr>
        <p:spPr>
          <a:xfrm>
            <a:off x="7556250" y="58830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dirty="0">
                <a:solidFill>
                  <a:schemeClr val="lt1"/>
                </a:solidFill>
                <a:latin typeface="Calibri"/>
                <a:ea typeface="Calibri"/>
                <a:cs typeface="Calibri"/>
                <a:sym typeface="Calibri"/>
              </a:rPr>
              <a:t>36</a:t>
            </a:r>
            <a:endParaRPr sz="1600" dirty="0">
              <a:solidFill>
                <a:schemeClr val="lt1"/>
              </a:solidFill>
              <a:latin typeface="Calibri"/>
              <a:ea typeface="Calibri"/>
              <a:cs typeface="Calibri"/>
              <a:sym typeface="Calibri"/>
            </a:endParaRPr>
          </a:p>
        </p:txBody>
      </p:sp>
      <p:sp>
        <p:nvSpPr>
          <p:cNvPr id="529" name="Google Shape;529;g25bc0b048ed_0_293"/>
          <p:cNvSpPr txBox="1"/>
          <p:nvPr/>
        </p:nvSpPr>
        <p:spPr>
          <a:xfrm>
            <a:off x="7966788" y="58522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a:solidFill>
                  <a:schemeClr val="lt1"/>
                </a:solidFill>
                <a:latin typeface="Calibri"/>
                <a:ea typeface="Calibri"/>
                <a:cs typeface="Calibri"/>
                <a:sym typeface="Calibri"/>
              </a:rPr>
              <a:t>19</a:t>
            </a:r>
            <a:endParaRPr sz="20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B378476-AA4C-B241-8CA5-1090E7DC5562}"/>
              </a:ext>
            </a:extLst>
          </p:cNvPr>
          <p:cNvPicPr>
            <a:picLocks noChangeAspect="1"/>
          </p:cNvPicPr>
          <p:nvPr/>
        </p:nvPicPr>
        <p:blipFill>
          <a:blip r:embed="rId5"/>
          <a:stretch>
            <a:fillRect/>
          </a:stretch>
        </p:blipFill>
        <p:spPr>
          <a:xfrm>
            <a:off x="5488874" y="1954203"/>
            <a:ext cx="2171700" cy="514350"/>
          </a:xfrm>
          <a:prstGeom prst="rect">
            <a:avLst/>
          </a:prstGeom>
        </p:spPr>
      </p:pic>
      <p:pic>
        <p:nvPicPr>
          <p:cNvPr id="7" name="Picture 6">
            <a:extLst>
              <a:ext uri="{FF2B5EF4-FFF2-40B4-BE49-F238E27FC236}">
                <a16:creationId xmlns:a16="http://schemas.microsoft.com/office/drawing/2014/main" id="{30AF8C89-64FE-5A14-1272-219AD2987C90}"/>
              </a:ext>
            </a:extLst>
          </p:cNvPr>
          <p:cNvPicPr>
            <a:picLocks noChangeAspect="1"/>
          </p:cNvPicPr>
          <p:nvPr/>
        </p:nvPicPr>
        <p:blipFill>
          <a:blip r:embed="rId6"/>
          <a:stretch>
            <a:fillRect/>
          </a:stretch>
        </p:blipFill>
        <p:spPr>
          <a:xfrm>
            <a:off x="4161038" y="2534290"/>
            <a:ext cx="4827373" cy="326287"/>
          </a:xfrm>
          <a:prstGeom prst="rect">
            <a:avLst/>
          </a:prstGeom>
        </p:spPr>
      </p:pic>
      <p:pic>
        <p:nvPicPr>
          <p:cNvPr id="11" name="Picture 10">
            <a:extLst>
              <a:ext uri="{FF2B5EF4-FFF2-40B4-BE49-F238E27FC236}">
                <a16:creationId xmlns:a16="http://schemas.microsoft.com/office/drawing/2014/main" id="{FC7B8F56-3EBA-A9DC-F1CB-E73BD63E0CBE}"/>
              </a:ext>
            </a:extLst>
          </p:cNvPr>
          <p:cNvPicPr>
            <a:picLocks noChangeAspect="1"/>
          </p:cNvPicPr>
          <p:nvPr/>
        </p:nvPicPr>
        <p:blipFill>
          <a:blip r:embed="rId7"/>
          <a:stretch>
            <a:fillRect/>
          </a:stretch>
        </p:blipFill>
        <p:spPr>
          <a:xfrm>
            <a:off x="4652971" y="2930149"/>
            <a:ext cx="3724275" cy="276225"/>
          </a:xfrm>
          <a:prstGeom prst="rect">
            <a:avLst/>
          </a:prstGeom>
        </p:spPr>
      </p:pic>
      <p:pic>
        <p:nvPicPr>
          <p:cNvPr id="13" name="Picture 12">
            <a:extLst>
              <a:ext uri="{FF2B5EF4-FFF2-40B4-BE49-F238E27FC236}">
                <a16:creationId xmlns:a16="http://schemas.microsoft.com/office/drawing/2014/main" id="{EBBFCECA-12BC-AC25-6DF6-AB6178F14B3A}"/>
              </a:ext>
            </a:extLst>
          </p:cNvPr>
          <p:cNvPicPr>
            <a:picLocks noChangeAspect="1"/>
          </p:cNvPicPr>
          <p:nvPr/>
        </p:nvPicPr>
        <p:blipFill>
          <a:blip r:embed="rId8"/>
          <a:stretch>
            <a:fillRect/>
          </a:stretch>
        </p:blipFill>
        <p:spPr>
          <a:xfrm>
            <a:off x="4794641" y="3208831"/>
            <a:ext cx="3440937" cy="287518"/>
          </a:xfrm>
          <a:prstGeom prst="rect">
            <a:avLst/>
          </a:prstGeom>
        </p:spPr>
      </p:pic>
      <p:pic>
        <p:nvPicPr>
          <p:cNvPr id="15" name="Picture 14">
            <a:extLst>
              <a:ext uri="{FF2B5EF4-FFF2-40B4-BE49-F238E27FC236}">
                <a16:creationId xmlns:a16="http://schemas.microsoft.com/office/drawing/2014/main" id="{78F65452-03A8-6988-98F7-1C13FAEC7AA1}"/>
              </a:ext>
            </a:extLst>
          </p:cNvPr>
          <p:cNvPicPr>
            <a:picLocks noChangeAspect="1"/>
          </p:cNvPicPr>
          <p:nvPr/>
        </p:nvPicPr>
        <p:blipFill>
          <a:blip r:embed="rId9"/>
          <a:stretch>
            <a:fillRect/>
          </a:stretch>
        </p:blipFill>
        <p:spPr>
          <a:xfrm>
            <a:off x="5250750" y="3615672"/>
            <a:ext cx="2647950" cy="5524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5bc0b048ed_0_26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35" name="Google Shape;535;g25bc0b048ed_0_26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36" name="Google Shape;536;g25bc0b048ed_0_263"/>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HR Investigations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37" name="Google Shape;537;g25bc0b048ed_0_263"/>
          <p:cNvSpPr txBox="1"/>
          <p:nvPr/>
        </p:nvSpPr>
        <p:spPr>
          <a:xfrm>
            <a:off x="214184" y="1382678"/>
            <a:ext cx="8929816" cy="5201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Human Resources Investigations vs Incident Investigations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HR Investigations:</a:t>
            </a:r>
            <a:endParaRPr sz="26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Confidential</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Focus on discrimination, violence, or harassment </a:t>
            </a: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Often initiated by employees</a:t>
            </a:r>
            <a:endParaRPr sz="26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Incident </a:t>
            </a: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Investigations</a:t>
            </a:r>
            <a:r>
              <a:rPr lang="en-CA" sz="2600" dirty="0">
                <a:solidFill>
                  <a:schemeClr val="dk1"/>
                </a:solidFill>
              </a:rPr>
              <a:t>:</a:t>
            </a:r>
            <a:endParaRPr sz="26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Shared with employees</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Focus on identifying underlying causes, factors and circumstances so similar incidents can be prevented in the future</a:t>
            </a:r>
            <a:endParaRPr sz="26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000" dirty="0">
              <a:solidFill>
                <a:schemeClr val="dk1"/>
              </a:solidFill>
            </a:endParaRPr>
          </a:p>
        </p:txBody>
      </p:sp>
      <p:sp>
        <p:nvSpPr>
          <p:cNvPr id="538" name="Google Shape;538;g25bc0b048ed_0_26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g25bc0b048ed_0_263"/>
          <p:cNvSpPr/>
          <p:nvPr/>
        </p:nvSpPr>
        <p:spPr>
          <a:xfrm>
            <a:off x="7940186" y="58077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40" name="Google Shape;540;g25bc0b048ed_0_263"/>
          <p:cNvSpPr/>
          <p:nvPr/>
        </p:nvSpPr>
        <p:spPr>
          <a:xfrm>
            <a:off x="7607700" y="59358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41" name="Google Shape;541;g25bc0b048ed_0_263"/>
          <p:cNvSpPr txBox="1"/>
          <p:nvPr/>
        </p:nvSpPr>
        <p:spPr>
          <a:xfrm>
            <a:off x="7556250" y="58722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36</a:t>
            </a:r>
            <a:endParaRPr sz="1600" b="1" dirty="0">
              <a:solidFill>
                <a:schemeClr val="lt1"/>
              </a:solidFill>
              <a:latin typeface="Calibri"/>
              <a:ea typeface="Calibri"/>
              <a:cs typeface="Calibri"/>
              <a:sym typeface="Calibri"/>
            </a:endParaRPr>
          </a:p>
        </p:txBody>
      </p:sp>
      <p:sp>
        <p:nvSpPr>
          <p:cNvPr id="542" name="Google Shape;542;g25bc0b048ed_0_263"/>
          <p:cNvSpPr txBox="1"/>
          <p:nvPr/>
        </p:nvSpPr>
        <p:spPr>
          <a:xfrm>
            <a:off x="7966788" y="58414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g25bc0b048ed_0_30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48" name="Google Shape;548;g25bc0b048ed_0_30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49" name="Google Shape;549;g25bc0b048ed_0_303"/>
          <p:cNvSpPr txBox="1"/>
          <p:nvPr/>
        </p:nvSpPr>
        <p:spPr>
          <a:xfrm>
            <a:off x="432900" y="152292"/>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4 – What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Summary: Legislation &amp; Regulations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50" name="Google Shape;550;g25bc0b048ed_0_303"/>
          <p:cNvSpPr txBox="1"/>
          <p:nvPr/>
        </p:nvSpPr>
        <p:spPr>
          <a:xfrm>
            <a:off x="419794" y="1173168"/>
            <a:ext cx="6931187" cy="71095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After incident occurs, what needs to happen:</a:t>
            </a:r>
            <a:endParaRPr sz="24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Immediately?</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Within 48 hours? (Form 52E40)</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Within 30 days? (Form 52E40)</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Ongoing?</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For claims after an injury:</a:t>
            </a:r>
            <a:endParaRPr sz="24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Within 3 days (Form 7)</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For fatalities or serious injuries:</a:t>
            </a:r>
            <a:endParaRPr sz="24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Always report to WorkSafeBC right away</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r>
              <a:rPr lang="en-CA" sz="2400" dirty="0">
                <a:solidFill>
                  <a:schemeClr val="dk1"/>
                </a:solidFill>
              </a:rPr>
              <a:t>Which</a:t>
            </a:r>
            <a:r>
              <a:rPr lang="en-CA" sz="2400" dirty="0">
                <a:solidFill>
                  <a:schemeClr val="dk1"/>
                </a:solidFill>
                <a:latin typeface="Trebuchet MS"/>
                <a:ea typeface="Trebuchet MS"/>
                <a:cs typeface="Trebuchet MS"/>
                <a:sym typeface="Trebuchet MS"/>
              </a:rPr>
              <a:t> </a:t>
            </a:r>
            <a:r>
              <a:rPr lang="en-CA" sz="2400" dirty="0">
                <a:solidFill>
                  <a:schemeClr val="dk1"/>
                </a:solidFill>
              </a:rPr>
              <a:t>types of incidents don’t need to be reported to WorkSafeBC?</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sp>
        <p:nvSpPr>
          <p:cNvPr id="551" name="Google Shape;551;g25bc0b048ed_0_303"/>
          <p:cNvSpPr/>
          <p:nvPr/>
        </p:nvSpPr>
        <p:spPr>
          <a:xfrm>
            <a:off x="520417" y="998376"/>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2" name="Google Shape;552;g25bc0b048ed_0_303"/>
          <p:cNvPicPr preferRelativeResize="0"/>
          <p:nvPr/>
        </p:nvPicPr>
        <p:blipFill rotWithShape="1">
          <a:blip r:embed="rId4">
            <a:alphaModFix/>
          </a:blip>
          <a:srcRect l="5387" r="19819"/>
          <a:stretch/>
        </p:blipFill>
        <p:spPr>
          <a:xfrm>
            <a:off x="6856532" y="753208"/>
            <a:ext cx="2142067" cy="4264773"/>
          </a:xfrm>
          <a:prstGeom prst="rect">
            <a:avLst/>
          </a:prstGeom>
          <a:noFill/>
          <a:ln>
            <a:noFill/>
          </a:ln>
        </p:spPr>
      </p:pic>
      <p:sp>
        <p:nvSpPr>
          <p:cNvPr id="553" name="Google Shape;553;g25bc0b048ed_0_303"/>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54" name="Google Shape;554;g25bc0b048ed_0_303"/>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55" name="Google Shape;555;g25bc0b048ed_0_303"/>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37</a:t>
            </a:r>
            <a:endParaRPr sz="1600" b="1" dirty="0">
              <a:solidFill>
                <a:schemeClr val="lt1"/>
              </a:solidFill>
              <a:latin typeface="Calibri"/>
              <a:ea typeface="Calibri"/>
              <a:cs typeface="Calibri"/>
              <a:sym typeface="Calibri"/>
            </a:endParaRPr>
          </a:p>
        </p:txBody>
      </p:sp>
      <p:sp>
        <p:nvSpPr>
          <p:cNvPr id="556" name="Google Shape;556;g25bc0b048ed_0_303"/>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39ee3bcdea_0_259"/>
          <p:cNvSpPr/>
          <p:nvPr/>
        </p:nvSpPr>
        <p:spPr>
          <a:xfrm>
            <a:off x="0" y="6367719"/>
            <a:ext cx="7364400" cy="432000"/>
          </a:xfrm>
          <a:prstGeom prst="rect">
            <a:avLst/>
          </a:prstGeom>
          <a:solidFill>
            <a:srgbClr val="FEB70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g239ee3bcdea_0_259"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2" name="Google Shape;112;g239ee3bcdea_0_259"/>
          <p:cNvSpPr txBox="1"/>
          <p:nvPr/>
        </p:nvSpPr>
        <p:spPr>
          <a:xfrm>
            <a:off x="8709938" y="6364909"/>
            <a:ext cx="432000" cy="4320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CA" b="1" i="0" u="none" strike="noStrike" cap="none">
                <a:solidFill>
                  <a:schemeClr val="lt1"/>
                </a:solidFill>
                <a:latin typeface="Arial"/>
                <a:ea typeface="Arial"/>
                <a:cs typeface="Arial"/>
                <a:sym typeface="Arial"/>
              </a:rPr>
              <a:t>3</a:t>
            </a:fld>
            <a:endParaRPr b="1" i="0" u="none" strike="noStrike" cap="none" dirty="0">
              <a:solidFill>
                <a:schemeClr val="lt1"/>
              </a:solidFill>
              <a:latin typeface="Arial"/>
              <a:ea typeface="Arial"/>
              <a:cs typeface="Arial"/>
              <a:sym typeface="Arial"/>
            </a:endParaRPr>
          </a:p>
        </p:txBody>
      </p:sp>
      <p:sp>
        <p:nvSpPr>
          <p:cNvPr id="113" name="Google Shape;113;g239ee3bcdea_0_259"/>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4" name="Google Shape;114;g239ee3bcdea_0_259"/>
          <p:cNvSpPr txBox="1"/>
          <p:nvPr/>
        </p:nvSpPr>
        <p:spPr>
          <a:xfrm>
            <a:off x="432900" y="275299"/>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chemeClr val="dk1"/>
              </a:buClr>
              <a:buSzPts val="1500"/>
              <a:buFont typeface="Arial"/>
              <a:buNone/>
            </a:pPr>
            <a:endParaRPr sz="1500" b="1" i="0" u="none" strike="noStrike" cap="none" dirty="0">
              <a:solidFill>
                <a:srgbClr val="007A2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r>
              <a:rPr lang="en-CA" sz="2800" b="1" i="0" u="none" strike="noStrike" cap="none" dirty="0">
                <a:solidFill>
                  <a:srgbClr val="007A2C"/>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Acknowledgement</a:t>
            </a:r>
            <a:endParaRPr sz="2800" b="1" i="0" u="none" strike="noStrike" cap="none" dirty="0">
              <a:solidFill>
                <a:srgbClr val="007A2C"/>
              </a:solidFill>
              <a:latin typeface="Arial"/>
              <a:ea typeface="Arial"/>
              <a:cs typeface="Arial"/>
              <a:sym typeface="Arial"/>
            </a:endParaRPr>
          </a:p>
        </p:txBody>
      </p:sp>
      <p:sp>
        <p:nvSpPr>
          <p:cNvPr id="115" name="Google Shape;115;g239ee3bcdea_0_259"/>
          <p:cNvSpPr txBox="1"/>
          <p:nvPr/>
        </p:nvSpPr>
        <p:spPr>
          <a:xfrm>
            <a:off x="431800" y="1410101"/>
            <a:ext cx="5046362" cy="4324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i="0" u="none" strike="noStrike" cap="none" dirty="0">
                <a:solidFill>
                  <a:srgbClr val="444746"/>
                </a:solidFill>
                <a:highlight>
                  <a:srgbClr val="FFFFFF"/>
                </a:highlight>
              </a:rPr>
              <a:t>We respectfully acknowledge these unceded ancestral lands, upon which we live, work and play.</a:t>
            </a:r>
            <a:endParaRPr sz="2800" i="0" u="none" strike="noStrike" cap="none" dirty="0">
              <a:solidFill>
                <a:srgbClr val="444746"/>
              </a:solidFill>
              <a:highlight>
                <a:srgbClr val="FFFFFF"/>
              </a:highlight>
            </a:endParaRPr>
          </a:p>
          <a:p>
            <a:pPr marL="0" marR="0" lvl="0" indent="0" algn="l" rtl="0">
              <a:lnSpc>
                <a:spcPct val="100000"/>
              </a:lnSpc>
              <a:spcBef>
                <a:spcPts val="0"/>
              </a:spcBef>
              <a:spcAft>
                <a:spcPts val="0"/>
              </a:spcAft>
              <a:buClr>
                <a:schemeClr val="dk1"/>
              </a:buClr>
              <a:buSzPts val="1100"/>
              <a:buFont typeface="Arial"/>
              <a:buNone/>
            </a:pPr>
            <a:endParaRPr sz="28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i="0" u="none" strike="noStrike" cap="none" dirty="0">
                <a:solidFill>
                  <a:srgbClr val="444746"/>
                </a:solidFill>
                <a:highlight>
                  <a:srgbClr val="FFFFFF"/>
                </a:highlight>
              </a:rPr>
              <a:t>We are honoured to have the opportunity to engage and work with First Nations, Inuit and Métis across B.C.</a:t>
            </a:r>
            <a:endParaRPr sz="2800" i="0" u="none" strike="noStrike" cap="none" dirty="0">
              <a:solidFill>
                <a:schemeClr val="dk1"/>
              </a:solidFil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16" name="Google Shape;116;g239ee3bcdea_0_259"/>
          <p:cNvPicPr preferRelativeResize="0"/>
          <p:nvPr/>
        </p:nvPicPr>
        <p:blipFill rotWithShape="1">
          <a:blip r:embed="rId4">
            <a:alphaModFix/>
          </a:blip>
          <a:srcRect l="62182" t="15937" r="-16231" b="-564"/>
          <a:stretch/>
        </p:blipFill>
        <p:spPr>
          <a:xfrm>
            <a:off x="5482149" y="-32081"/>
            <a:ext cx="6350602" cy="6446258"/>
          </a:xfrm>
          <a:prstGeom prst="rect">
            <a:avLst/>
          </a:prstGeom>
          <a:noFill/>
          <a:ln>
            <a:noFill/>
          </a:ln>
        </p:spPr>
      </p:pic>
      <p:sp>
        <p:nvSpPr>
          <p:cNvPr id="117" name="Google Shape;117;g239ee3bcdea_0_259"/>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g25bc0b048ed_0_23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62" name="Google Shape;562;g25bc0b048ed_0_23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63" name="Google Shape;563;g25bc0b048ed_0_233"/>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The Process for How to Investigate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64" name="Google Shape;564;g25bc0b048ed_0_233"/>
          <p:cNvSpPr txBox="1"/>
          <p:nvPr/>
        </p:nvSpPr>
        <p:spPr>
          <a:xfrm>
            <a:off x="252200" y="1444842"/>
            <a:ext cx="6753336" cy="4862829"/>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Requires a methodical/orderly approach</a:t>
            </a:r>
            <a:endParaRPr sz="24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“Basic Steps” are common regardless of:</a:t>
            </a:r>
            <a:endParaRPr sz="2400" dirty="0">
              <a:solidFill>
                <a:schemeClr val="dk1"/>
              </a:solidFill>
              <a:latin typeface="Trebuchet MS"/>
              <a:ea typeface="Trebuchet MS"/>
              <a:cs typeface="Trebuchet MS"/>
              <a:sym typeface="Trebuchet MS"/>
            </a:endParaRPr>
          </a:p>
          <a:p>
            <a:pPr marL="914400" marR="0" lvl="1" indent="-368300" algn="l" rtl="0">
              <a:lnSpc>
                <a:spcPct val="100000"/>
              </a:lnSpc>
              <a:spcBef>
                <a:spcPts val="0"/>
              </a:spcBef>
              <a:spcAft>
                <a:spcPts val="600"/>
              </a:spcAft>
              <a:buClr>
                <a:schemeClr val="dk1"/>
              </a:buClr>
              <a:buSzPts val="2200"/>
              <a:buFont typeface="Trebuchet MS"/>
              <a:buChar char="○"/>
            </a:pPr>
            <a:r>
              <a:rPr lang="en-CA" sz="2400" dirty="0">
                <a:solidFill>
                  <a:schemeClr val="dk1"/>
                </a:solidFill>
              </a:rPr>
              <a:t>Type of incident </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Font typeface="Trebuchet MS"/>
              <a:buChar char="○"/>
            </a:pPr>
            <a:r>
              <a:rPr lang="en-CA" sz="2400" dirty="0">
                <a:solidFill>
                  <a:schemeClr val="dk1"/>
                </a:solidFill>
              </a:rPr>
              <a:t>Severity</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Font typeface="Trebuchet MS"/>
              <a:buChar char="○"/>
            </a:pPr>
            <a:r>
              <a:rPr lang="en-CA" sz="2400" dirty="0">
                <a:solidFill>
                  <a:schemeClr val="dk1"/>
                </a:solidFill>
              </a:rPr>
              <a:t>Nature of the work </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Font typeface="Trebuchet MS"/>
              <a:buChar char="○"/>
            </a:pPr>
            <a:r>
              <a:rPr lang="en-CA" sz="2400" dirty="0">
                <a:solidFill>
                  <a:schemeClr val="dk1"/>
                </a:solidFill>
              </a:rPr>
              <a:t>Location of the worksite</a:t>
            </a:r>
            <a:endParaRPr sz="24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The Primary “Goals” are to:</a:t>
            </a:r>
            <a:endParaRPr sz="2400" dirty="0">
              <a:solidFill>
                <a:schemeClr val="dk1"/>
              </a:solidFill>
              <a:latin typeface="Trebuchet MS"/>
              <a:ea typeface="Trebuchet MS"/>
              <a:cs typeface="Trebuchet MS"/>
              <a:sym typeface="Trebuchet MS"/>
            </a:endParaRPr>
          </a:p>
          <a:p>
            <a:pPr marL="914400" marR="0" lvl="1" indent="-368300" algn="l" rtl="0">
              <a:lnSpc>
                <a:spcPct val="100000"/>
              </a:lnSpc>
              <a:spcBef>
                <a:spcPts val="0"/>
              </a:spcBef>
              <a:spcAft>
                <a:spcPts val="600"/>
              </a:spcAft>
              <a:buClr>
                <a:schemeClr val="dk1"/>
              </a:buClr>
              <a:buSzPts val="2200"/>
              <a:buFont typeface="Trebuchet MS"/>
              <a:buChar char="○"/>
            </a:pPr>
            <a:r>
              <a:rPr lang="en-CA" sz="2400" dirty="0">
                <a:solidFill>
                  <a:schemeClr val="dk1"/>
                </a:solidFill>
              </a:rPr>
              <a:t>Determine what happened</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Font typeface="Trebuchet MS"/>
              <a:buChar char="○"/>
            </a:pPr>
            <a:r>
              <a:rPr lang="en-CA" sz="2400" dirty="0">
                <a:solidFill>
                  <a:schemeClr val="dk1"/>
                </a:solidFill>
              </a:rPr>
              <a:t>How a similar incident can </a:t>
            </a:r>
            <a:r>
              <a:rPr lang="en-CA" sz="2400">
                <a:solidFill>
                  <a:schemeClr val="dk1"/>
                </a:solidFill>
              </a:rPr>
              <a:t>be prevented</a:t>
            </a:r>
            <a:endParaRPr sz="2400" dirty="0">
              <a:solidFill>
                <a:schemeClr val="dk1"/>
              </a:solidFill>
              <a:latin typeface="Trebuchet MS"/>
              <a:ea typeface="Trebuchet MS"/>
              <a:cs typeface="Trebuchet MS"/>
              <a:sym typeface="Trebuchet MS"/>
            </a:endParaRPr>
          </a:p>
          <a:p>
            <a:pPr marL="914400" lvl="1" indent="-368300">
              <a:spcAft>
                <a:spcPts val="600"/>
              </a:spcAft>
              <a:buClr>
                <a:schemeClr val="dk1"/>
              </a:buClr>
              <a:buSzPts val="2200"/>
              <a:buFont typeface="Trebuchet MS"/>
              <a:buChar char="○"/>
            </a:pPr>
            <a:r>
              <a:rPr lang="en-CA" sz="2400" dirty="0">
                <a:solidFill>
                  <a:schemeClr val="dk1"/>
                </a:solidFill>
              </a:rPr>
              <a:t>NOT to “Lay Blame” on anyone </a:t>
            </a:r>
            <a:endParaRPr sz="2400" dirty="0">
              <a:solidFill>
                <a:schemeClr val="dk1"/>
              </a:solidFill>
              <a:sym typeface="Trebuchet MS"/>
            </a:endParaRPr>
          </a:p>
          <a:p>
            <a:pPr marL="0" marR="0" lvl="0" indent="0" algn="l" rtl="0">
              <a:lnSpc>
                <a:spcPct val="100000"/>
              </a:lnSpc>
              <a:spcBef>
                <a:spcPts val="0"/>
              </a:spcBef>
              <a:spcAft>
                <a:spcPts val="0"/>
              </a:spcAft>
              <a:buNone/>
            </a:pPr>
            <a:endParaRPr sz="2000" dirty="0">
              <a:solidFill>
                <a:schemeClr val="dk1"/>
              </a:solidFill>
            </a:endParaRPr>
          </a:p>
        </p:txBody>
      </p:sp>
      <p:pic>
        <p:nvPicPr>
          <p:cNvPr id="565" name="Google Shape;565;g25bc0b048ed_0_233"/>
          <p:cNvPicPr preferRelativeResize="0"/>
          <p:nvPr/>
        </p:nvPicPr>
        <p:blipFill rotWithShape="1">
          <a:blip r:embed="rId4">
            <a:alphaModFix/>
          </a:blip>
          <a:srcRect l="29852" r="29451"/>
          <a:stretch/>
        </p:blipFill>
        <p:spPr>
          <a:xfrm>
            <a:off x="7005536" y="1528223"/>
            <a:ext cx="2372254" cy="3886200"/>
          </a:xfrm>
          <a:prstGeom prst="rect">
            <a:avLst/>
          </a:prstGeom>
          <a:noFill/>
          <a:ln>
            <a:noFill/>
          </a:ln>
        </p:spPr>
      </p:pic>
      <p:sp>
        <p:nvSpPr>
          <p:cNvPr id="566" name="Google Shape;566;g25bc0b048ed_0_233"/>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g25bc0b048ed_0_233"/>
          <p:cNvSpPr/>
          <p:nvPr/>
        </p:nvSpPr>
        <p:spPr>
          <a:xfrm>
            <a:off x="7940186" y="57783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68" name="Google Shape;568;g25bc0b048ed_0_233"/>
          <p:cNvSpPr/>
          <p:nvPr/>
        </p:nvSpPr>
        <p:spPr>
          <a:xfrm>
            <a:off x="7607700" y="59064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69" name="Google Shape;569;g25bc0b048ed_0_233"/>
          <p:cNvSpPr txBox="1"/>
          <p:nvPr/>
        </p:nvSpPr>
        <p:spPr>
          <a:xfrm>
            <a:off x="7556250" y="58428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37</a:t>
            </a:r>
            <a:endParaRPr sz="1600" b="1" dirty="0">
              <a:solidFill>
                <a:schemeClr val="lt1"/>
              </a:solidFill>
              <a:latin typeface="Calibri"/>
              <a:ea typeface="Calibri"/>
              <a:cs typeface="Calibri"/>
              <a:sym typeface="Calibri"/>
            </a:endParaRPr>
          </a:p>
        </p:txBody>
      </p:sp>
      <p:sp>
        <p:nvSpPr>
          <p:cNvPr id="570" name="Google Shape;570;g25bc0b048ed_0_233"/>
          <p:cNvSpPr txBox="1"/>
          <p:nvPr/>
        </p:nvSpPr>
        <p:spPr>
          <a:xfrm>
            <a:off x="7966788" y="58120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g25bc0b048ed_0_103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76" name="Google Shape;576;g25bc0b048ed_0_103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77" name="Google Shape;577;g25bc0b048ed_0_103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Steps of an Investigation</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78" name="Google Shape;578;g25bc0b048ed_0_1032"/>
          <p:cNvSpPr txBox="1"/>
          <p:nvPr/>
        </p:nvSpPr>
        <p:spPr>
          <a:xfrm>
            <a:off x="431800" y="1410101"/>
            <a:ext cx="82782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579" name="Google Shape;579;g25bc0b048ed_0_1032"/>
          <p:cNvPicPr preferRelativeResize="0">
            <a:picLocks noChangeAspect="1"/>
          </p:cNvPicPr>
          <p:nvPr/>
        </p:nvPicPr>
        <p:blipFill rotWithShape="1">
          <a:blip r:embed="rId4">
            <a:alphaModFix/>
          </a:blip>
          <a:srcRect/>
          <a:stretch/>
        </p:blipFill>
        <p:spPr>
          <a:xfrm>
            <a:off x="0" y="2270443"/>
            <a:ext cx="9142367" cy="2556000"/>
          </a:xfrm>
          <a:prstGeom prst="rect">
            <a:avLst/>
          </a:prstGeom>
          <a:noFill/>
          <a:ln>
            <a:noFill/>
          </a:ln>
        </p:spPr>
      </p:pic>
      <p:sp>
        <p:nvSpPr>
          <p:cNvPr id="580" name="Google Shape;580;g25bc0b048ed_0_103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1" name="Google Shape;581;g25bc0b048ed_0_1032"/>
          <p:cNvSpPr/>
          <p:nvPr/>
        </p:nvSpPr>
        <p:spPr>
          <a:xfrm>
            <a:off x="7940186" y="57935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82" name="Google Shape;582;g25bc0b048ed_0_1032"/>
          <p:cNvSpPr/>
          <p:nvPr/>
        </p:nvSpPr>
        <p:spPr>
          <a:xfrm>
            <a:off x="7607700" y="59216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83" name="Google Shape;583;g25bc0b048ed_0_1032"/>
          <p:cNvSpPr txBox="1"/>
          <p:nvPr/>
        </p:nvSpPr>
        <p:spPr>
          <a:xfrm>
            <a:off x="7556250" y="58580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38</a:t>
            </a:r>
            <a:endParaRPr sz="1600" b="1" dirty="0">
              <a:solidFill>
                <a:schemeClr val="lt1"/>
              </a:solidFill>
              <a:latin typeface="Calibri"/>
              <a:ea typeface="Calibri"/>
              <a:cs typeface="Calibri"/>
              <a:sym typeface="Calibri"/>
            </a:endParaRPr>
          </a:p>
        </p:txBody>
      </p:sp>
      <p:sp>
        <p:nvSpPr>
          <p:cNvPr id="584" name="Google Shape;584;g25bc0b048ed_0_1032"/>
          <p:cNvSpPr txBox="1"/>
          <p:nvPr/>
        </p:nvSpPr>
        <p:spPr>
          <a:xfrm>
            <a:off x="7966788" y="58272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20</a:t>
            </a:r>
            <a:endParaRPr sz="2000" b="1" dirty="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g25bc0b048ed_0_104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590" name="Google Shape;590;g25bc0b048ed_0_104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591" name="Google Shape;591;g25bc0b048ed_0_104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Training, Preparation &amp; Practice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592" name="Google Shape;592;g25bc0b048ed_0_1042"/>
          <p:cNvSpPr txBox="1"/>
          <p:nvPr/>
        </p:nvSpPr>
        <p:spPr>
          <a:xfrm>
            <a:off x="431800" y="1410101"/>
            <a:ext cx="8278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593" name="Google Shape;593;g25bc0b048ed_0_1042"/>
          <p:cNvPicPr preferRelativeResize="0">
            <a:picLocks noChangeAspect="1"/>
          </p:cNvPicPr>
          <p:nvPr/>
        </p:nvPicPr>
        <p:blipFill>
          <a:blip r:embed="rId4">
            <a:alphaModFix/>
          </a:blip>
          <a:stretch>
            <a:fillRect/>
          </a:stretch>
        </p:blipFill>
        <p:spPr>
          <a:xfrm>
            <a:off x="4714043" y="1088824"/>
            <a:ext cx="2525826" cy="2520000"/>
          </a:xfrm>
          <a:prstGeom prst="rect">
            <a:avLst/>
          </a:prstGeom>
          <a:noFill/>
          <a:ln>
            <a:noFill/>
          </a:ln>
        </p:spPr>
      </p:pic>
      <p:cxnSp>
        <p:nvCxnSpPr>
          <p:cNvPr id="594" name="Google Shape;594;g25bc0b048ed_0_1042"/>
          <p:cNvCxnSpPr>
            <a:endCxn id="593" idx="1"/>
          </p:cNvCxnSpPr>
          <p:nvPr/>
        </p:nvCxnSpPr>
        <p:spPr>
          <a:xfrm flipV="1">
            <a:off x="1565847" y="2348824"/>
            <a:ext cx="3148196" cy="1511175"/>
          </a:xfrm>
          <a:prstGeom prst="straightConnector1">
            <a:avLst/>
          </a:prstGeom>
          <a:noFill/>
          <a:ln w="38100" cap="flat" cmpd="sng">
            <a:solidFill>
              <a:schemeClr val="accent4"/>
            </a:solidFill>
            <a:prstDash val="solid"/>
            <a:round/>
            <a:headEnd type="none" w="med" len="med"/>
            <a:tailEnd type="triangle" w="med" len="med"/>
          </a:ln>
        </p:spPr>
      </p:cxnSp>
      <p:pic>
        <p:nvPicPr>
          <p:cNvPr id="595" name="Google Shape;595;g25bc0b048ed_0_1042"/>
          <p:cNvPicPr preferRelativeResize="0"/>
          <p:nvPr/>
        </p:nvPicPr>
        <p:blipFill rotWithShape="1">
          <a:blip r:embed="rId5">
            <a:alphaModFix/>
          </a:blip>
          <a:srcRect/>
          <a:stretch/>
        </p:blipFill>
        <p:spPr>
          <a:xfrm>
            <a:off x="569712" y="3693420"/>
            <a:ext cx="8002373" cy="2227880"/>
          </a:xfrm>
          <a:prstGeom prst="rect">
            <a:avLst/>
          </a:prstGeom>
          <a:noFill/>
          <a:ln>
            <a:noFill/>
          </a:ln>
        </p:spPr>
      </p:pic>
      <p:sp>
        <p:nvSpPr>
          <p:cNvPr id="596" name="Google Shape;596;g25bc0b048ed_0_104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g25bc0b048ed_0_1042"/>
          <p:cNvSpPr/>
          <p:nvPr/>
        </p:nvSpPr>
        <p:spPr>
          <a:xfrm>
            <a:off x="7940186" y="579350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98" name="Google Shape;598;g25bc0b048ed_0_1042"/>
          <p:cNvSpPr/>
          <p:nvPr/>
        </p:nvSpPr>
        <p:spPr>
          <a:xfrm>
            <a:off x="7607700" y="592160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599" name="Google Shape;599;g25bc0b048ed_0_1042"/>
          <p:cNvSpPr txBox="1"/>
          <p:nvPr/>
        </p:nvSpPr>
        <p:spPr>
          <a:xfrm>
            <a:off x="7556250" y="585798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38</a:t>
            </a:r>
            <a:endParaRPr sz="1600" b="1" dirty="0">
              <a:solidFill>
                <a:schemeClr val="lt1"/>
              </a:solidFill>
              <a:latin typeface="Calibri"/>
              <a:ea typeface="Calibri"/>
              <a:cs typeface="Calibri"/>
              <a:sym typeface="Calibri"/>
            </a:endParaRPr>
          </a:p>
        </p:txBody>
      </p:sp>
      <p:sp>
        <p:nvSpPr>
          <p:cNvPr id="600" name="Google Shape;600;g25bc0b048ed_0_1042"/>
          <p:cNvSpPr txBox="1"/>
          <p:nvPr/>
        </p:nvSpPr>
        <p:spPr>
          <a:xfrm>
            <a:off x="7966788" y="582723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20</a:t>
            </a:r>
            <a:endParaRPr sz="2000" b="1" dirty="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g25bc0b048ed_0_105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606" name="Google Shape;606;g25bc0b048ed_0_105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07" name="Google Shape;607;g25bc0b048ed_0_1052"/>
          <p:cNvSpPr txBox="1"/>
          <p:nvPr/>
        </p:nvSpPr>
        <p:spPr>
          <a:xfrm>
            <a:off x="431800" y="104053"/>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a:t>
            </a:r>
            <a:r>
              <a:rPr lang="en-CA" sz="15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Training, Preparation &amp; Practice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608" name="Google Shape;608;g25bc0b048ed_0_1052"/>
          <p:cNvSpPr txBox="1"/>
          <p:nvPr/>
        </p:nvSpPr>
        <p:spPr>
          <a:xfrm>
            <a:off x="431799" y="1208413"/>
            <a:ext cx="8563919"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1 ) Training for both Employer and Worker representatives.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2)  Preparation:</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Necessary equipment</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Investigation team</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Documentation – refer to the EIIR form 52E40 </a:t>
            </a:r>
            <a:b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b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(form shouldn’t drive the investigation)</a:t>
            </a:r>
            <a:endParaRPr sz="26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Calibri"/>
              <a:ea typeface="Calibri"/>
              <a:cs typeface="Calibri"/>
              <a:sym typeface="Calibri"/>
            </a:endParaRPr>
          </a:p>
        </p:txBody>
      </p:sp>
      <p:pic>
        <p:nvPicPr>
          <p:cNvPr id="609" name="Google Shape;609;g25bc0b048ed_0_1052"/>
          <p:cNvPicPr preferRelativeResize="0"/>
          <p:nvPr/>
        </p:nvPicPr>
        <p:blipFill rotWithShape="1">
          <a:blip r:embed="rId4">
            <a:alphaModFix/>
          </a:blip>
          <a:srcRect t="29982" b="32782"/>
          <a:stretch/>
        </p:blipFill>
        <p:spPr>
          <a:xfrm>
            <a:off x="1115590" y="4624579"/>
            <a:ext cx="5954426" cy="1662739"/>
          </a:xfrm>
          <a:prstGeom prst="rect">
            <a:avLst/>
          </a:prstGeom>
          <a:noFill/>
          <a:ln>
            <a:noFill/>
          </a:ln>
        </p:spPr>
      </p:pic>
      <p:sp>
        <p:nvSpPr>
          <p:cNvPr id="610" name="Google Shape;610;g25bc0b048ed_0_1052"/>
          <p:cNvSpPr/>
          <p:nvPr/>
        </p:nvSpPr>
        <p:spPr>
          <a:xfrm>
            <a:off x="519501" y="966654"/>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1" name="Google Shape;611;g25bc0b048ed_0_1052"/>
          <p:cNvSpPr/>
          <p:nvPr/>
        </p:nvSpPr>
        <p:spPr>
          <a:xfrm>
            <a:off x="7940186" y="58077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12" name="Google Shape;612;g25bc0b048ed_0_1052"/>
          <p:cNvSpPr/>
          <p:nvPr/>
        </p:nvSpPr>
        <p:spPr>
          <a:xfrm>
            <a:off x="7607700" y="59358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13" name="Google Shape;613;g25bc0b048ed_0_1052"/>
          <p:cNvSpPr txBox="1"/>
          <p:nvPr/>
        </p:nvSpPr>
        <p:spPr>
          <a:xfrm>
            <a:off x="7556250" y="58722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39</a:t>
            </a:r>
            <a:endParaRPr sz="1600" b="1" dirty="0">
              <a:solidFill>
                <a:schemeClr val="lt1"/>
              </a:solidFill>
              <a:latin typeface="Calibri"/>
              <a:ea typeface="Calibri"/>
              <a:cs typeface="Calibri"/>
              <a:sym typeface="Calibri"/>
            </a:endParaRPr>
          </a:p>
        </p:txBody>
      </p:sp>
      <p:sp>
        <p:nvSpPr>
          <p:cNvPr id="614" name="Google Shape;614;g25bc0b048ed_0_1052"/>
          <p:cNvSpPr txBox="1"/>
          <p:nvPr/>
        </p:nvSpPr>
        <p:spPr>
          <a:xfrm>
            <a:off x="7966788" y="58414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21</a:t>
            </a:r>
            <a:endParaRPr sz="2000" b="1" dirty="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23" name="Google Shape;623;g25bc0b048ed_0_1062"/>
          <p:cNvPicPr preferRelativeResize="0"/>
          <p:nvPr/>
        </p:nvPicPr>
        <p:blipFill rotWithShape="1">
          <a:blip r:embed="rId3">
            <a:alphaModFix/>
          </a:blip>
          <a:srcRect l="16861" r="35723"/>
          <a:stretch/>
        </p:blipFill>
        <p:spPr>
          <a:xfrm>
            <a:off x="5763650" y="799456"/>
            <a:ext cx="3115701" cy="4928225"/>
          </a:xfrm>
          <a:prstGeom prst="rect">
            <a:avLst/>
          </a:prstGeom>
          <a:noFill/>
          <a:ln>
            <a:noFill/>
          </a:ln>
        </p:spPr>
      </p:pic>
      <p:pic>
        <p:nvPicPr>
          <p:cNvPr id="619" name="Google Shape;619;g25bc0b048ed_0_1062" descr="Logo, icon&#10;&#10;Description automatically generated"/>
          <p:cNvPicPr preferRelativeResize="0"/>
          <p:nvPr/>
        </p:nvPicPr>
        <p:blipFill rotWithShape="1">
          <a:blip r:embed="rId4">
            <a:alphaModFix amt="46000"/>
          </a:blip>
          <a:srcRect/>
          <a:stretch/>
        </p:blipFill>
        <p:spPr>
          <a:xfrm>
            <a:off x="6963911" y="6414177"/>
            <a:ext cx="357590" cy="339770"/>
          </a:xfrm>
          <a:prstGeom prst="rect">
            <a:avLst/>
          </a:prstGeom>
          <a:noFill/>
          <a:ln>
            <a:noFill/>
          </a:ln>
        </p:spPr>
      </p:pic>
      <p:sp>
        <p:nvSpPr>
          <p:cNvPr id="620" name="Google Shape;620;g25bc0b048ed_0_106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21" name="Google Shape;621;g25bc0b048ed_0_106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Training, Preparation &amp; Practice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622" name="Google Shape;622;g25bc0b048ed_0_1062"/>
          <p:cNvSpPr txBox="1"/>
          <p:nvPr/>
        </p:nvSpPr>
        <p:spPr>
          <a:xfrm>
            <a:off x="389619" y="1379618"/>
            <a:ext cx="4914600"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dirty="0">
                <a:solidFill>
                  <a:schemeClr val="dk1"/>
                </a:solidFill>
              </a:rPr>
              <a:t>Preparation includes e</a:t>
            </a: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mergency response planning:</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First aid preparation</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Emergency Drills</a:t>
            </a:r>
            <a:endParaRPr sz="2400" dirty="0">
              <a:solidFill>
                <a:schemeClr val="dk1"/>
              </a:solidFill>
            </a:endParaRPr>
          </a:p>
          <a:p>
            <a:pPr marL="914400" marR="0" lvl="1" indent="-368300" algn="l" rtl="0">
              <a:lnSpc>
                <a:spcPct val="100000"/>
              </a:lnSpc>
              <a:spcBef>
                <a:spcPts val="0"/>
              </a:spcBef>
              <a:spcAft>
                <a:spcPts val="0"/>
              </a:spcAft>
              <a:buClr>
                <a:srgbClr val="00A651"/>
              </a:buClr>
              <a:buSzPts val="2200"/>
              <a:buChar char="○"/>
            </a:pPr>
            <a:r>
              <a:rPr lang="en-CA" sz="2400" dirty="0">
                <a:solidFill>
                  <a:schemeClr val="dk1"/>
                </a:solidFill>
              </a:rPr>
              <a:t>All types</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Emergency Response Plans</a:t>
            </a:r>
            <a:endParaRPr sz="2400" dirty="0">
              <a:solidFill>
                <a:schemeClr val="dk1"/>
              </a:solidFill>
            </a:endParaRPr>
          </a:p>
          <a:p>
            <a:pPr marL="914400" marR="0" lvl="1" indent="-368300" algn="l" rtl="0">
              <a:lnSpc>
                <a:spcPct val="100000"/>
              </a:lnSpc>
              <a:spcBef>
                <a:spcPts val="0"/>
              </a:spcBef>
              <a:spcAft>
                <a:spcPts val="0"/>
              </a:spcAft>
              <a:buClr>
                <a:srgbClr val="00A651"/>
              </a:buClr>
              <a:buSzPts val="2200"/>
              <a:buChar char="○"/>
            </a:pPr>
            <a:r>
              <a:rPr lang="en-CA" sz="2400" dirty="0">
                <a:solidFill>
                  <a:schemeClr val="dk1"/>
                </a:solidFill>
              </a:rPr>
              <a:t>All emergencies</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u="sng" dirty="0">
                <a:solidFill>
                  <a:schemeClr val="hlink"/>
                </a:solidFill>
                <a:hlinkClick r:id="rId5"/>
              </a:rPr>
              <a:t>Emergency Response Planning Resources – BCFSC</a:t>
            </a:r>
            <a:endParaRPr sz="24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624" name="Google Shape;624;g25bc0b048ed_0_106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5" name="Google Shape;625;g25bc0b048ed_0_1062"/>
          <p:cNvSpPr/>
          <p:nvPr/>
        </p:nvSpPr>
        <p:spPr>
          <a:xfrm>
            <a:off x="7940186" y="58077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26" name="Google Shape;626;g25bc0b048ed_0_1062"/>
          <p:cNvSpPr/>
          <p:nvPr/>
        </p:nvSpPr>
        <p:spPr>
          <a:xfrm>
            <a:off x="7607700" y="59358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27" name="Google Shape;627;g25bc0b048ed_0_1062"/>
          <p:cNvSpPr txBox="1"/>
          <p:nvPr/>
        </p:nvSpPr>
        <p:spPr>
          <a:xfrm>
            <a:off x="7556250" y="58722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43</a:t>
            </a:r>
            <a:endParaRPr sz="1600" b="1" dirty="0">
              <a:solidFill>
                <a:schemeClr val="lt1"/>
              </a:solidFill>
              <a:latin typeface="Calibri"/>
              <a:ea typeface="Calibri"/>
              <a:cs typeface="Calibri"/>
              <a:sym typeface="Calibri"/>
            </a:endParaRPr>
          </a:p>
        </p:txBody>
      </p:sp>
      <p:sp>
        <p:nvSpPr>
          <p:cNvPr id="628" name="Google Shape;628;g25bc0b048ed_0_1062"/>
          <p:cNvSpPr txBox="1"/>
          <p:nvPr/>
        </p:nvSpPr>
        <p:spPr>
          <a:xfrm>
            <a:off x="7966788" y="58414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22</a:t>
            </a:r>
            <a:endParaRPr sz="2000" b="1" dirty="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g25bc0b048ed_0_107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634" name="Google Shape;634;g25bc0b048ed_0_107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35" name="Google Shape;635;g25bc0b048ed_0_107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Training, Preparation &amp; Practice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636" name="Google Shape;636;g25bc0b048ed_0_1072"/>
          <p:cNvSpPr txBox="1"/>
          <p:nvPr/>
        </p:nvSpPr>
        <p:spPr>
          <a:xfrm>
            <a:off x="4138675" y="1266548"/>
            <a:ext cx="4743000" cy="5139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3) Practice</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Why does this course contain practice?  </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 </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Why is it important to practice, share knowledge and continuously learn?</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 </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How can I gain practice so I can improve my skills?</a:t>
            </a:r>
            <a:endParaRPr sz="2800" dirty="0">
              <a:solidFill>
                <a:schemeClr val="dk1"/>
              </a:solidFill>
            </a:endParaRPr>
          </a:p>
          <a:p>
            <a:pPr marL="0" marR="0" lvl="0" indent="0" algn="l" rtl="0">
              <a:lnSpc>
                <a:spcPct val="100000"/>
              </a:lnSpc>
              <a:spcBef>
                <a:spcPts val="0"/>
              </a:spcBef>
              <a:spcAft>
                <a:spcPts val="0"/>
              </a:spcAft>
              <a:buNone/>
            </a:pPr>
            <a:endParaRPr sz="2000" dirty="0">
              <a:solidFill>
                <a:schemeClr val="dk1"/>
              </a:solidFill>
              <a:latin typeface="Calibri"/>
              <a:ea typeface="Calibri"/>
              <a:cs typeface="Calibri"/>
              <a:sym typeface="Calibri"/>
            </a:endParaRPr>
          </a:p>
        </p:txBody>
      </p:sp>
      <p:pic>
        <p:nvPicPr>
          <p:cNvPr id="637" name="Google Shape;637;g25bc0b048ed_0_1072"/>
          <p:cNvPicPr preferRelativeResize="0"/>
          <p:nvPr/>
        </p:nvPicPr>
        <p:blipFill rotWithShape="1">
          <a:blip r:embed="rId4">
            <a:alphaModFix/>
          </a:blip>
          <a:srcRect l="23503" t="16022" r="32522"/>
          <a:stretch/>
        </p:blipFill>
        <p:spPr>
          <a:xfrm>
            <a:off x="603475" y="1527825"/>
            <a:ext cx="3191475" cy="4571075"/>
          </a:xfrm>
          <a:prstGeom prst="rect">
            <a:avLst/>
          </a:prstGeom>
          <a:noFill/>
          <a:ln>
            <a:noFill/>
          </a:ln>
        </p:spPr>
      </p:pic>
      <p:sp>
        <p:nvSpPr>
          <p:cNvPr id="638" name="Google Shape;638;g25bc0b048ed_0_107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9" name="Google Shape;639;g25bc0b048ed_0_1072"/>
          <p:cNvSpPr/>
          <p:nvPr/>
        </p:nvSpPr>
        <p:spPr>
          <a:xfrm>
            <a:off x="7940186" y="5792263"/>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40" name="Google Shape;640;g25bc0b048ed_0_1072"/>
          <p:cNvSpPr/>
          <p:nvPr/>
        </p:nvSpPr>
        <p:spPr>
          <a:xfrm>
            <a:off x="7607700" y="5920363"/>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41" name="Google Shape;641;g25bc0b048ed_0_1072"/>
          <p:cNvSpPr txBox="1"/>
          <p:nvPr/>
        </p:nvSpPr>
        <p:spPr>
          <a:xfrm>
            <a:off x="7556250" y="5856750"/>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43</a:t>
            </a:r>
            <a:endParaRPr sz="1600" b="1" dirty="0">
              <a:solidFill>
                <a:schemeClr val="lt1"/>
              </a:solidFill>
              <a:latin typeface="Calibri"/>
              <a:ea typeface="Calibri"/>
              <a:cs typeface="Calibri"/>
              <a:sym typeface="Calibri"/>
            </a:endParaRPr>
          </a:p>
        </p:txBody>
      </p:sp>
      <p:sp>
        <p:nvSpPr>
          <p:cNvPr id="642" name="Google Shape;642;g25bc0b048ed_0_1072"/>
          <p:cNvSpPr txBox="1"/>
          <p:nvPr/>
        </p:nvSpPr>
        <p:spPr>
          <a:xfrm>
            <a:off x="7966788" y="5826000"/>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22</a:t>
            </a:r>
            <a:endParaRPr sz="2000" b="1" dirty="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g25bc0b048ed_0_108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648" name="Google Shape;648;g25bc0b048ed_0_108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49" name="Google Shape;649;g25bc0b048ed_0_108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Incident Occurs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650" name="Google Shape;650;g25bc0b048ed_0_1082"/>
          <p:cNvPicPr preferRelativeResize="0"/>
          <p:nvPr/>
        </p:nvPicPr>
        <p:blipFill rotWithShape="1">
          <a:blip r:embed="rId4">
            <a:alphaModFix/>
          </a:blip>
          <a:srcRect/>
          <a:stretch/>
        </p:blipFill>
        <p:spPr>
          <a:xfrm>
            <a:off x="663438" y="3622737"/>
            <a:ext cx="7817125" cy="2185500"/>
          </a:xfrm>
          <a:prstGeom prst="rect">
            <a:avLst/>
          </a:prstGeom>
          <a:noFill/>
          <a:ln>
            <a:noFill/>
          </a:ln>
        </p:spPr>
      </p:pic>
      <p:cxnSp>
        <p:nvCxnSpPr>
          <p:cNvPr id="651" name="Google Shape;651;g25bc0b048ed_0_1082"/>
          <p:cNvCxnSpPr>
            <a:endCxn id="652" idx="1"/>
          </p:cNvCxnSpPr>
          <p:nvPr/>
        </p:nvCxnSpPr>
        <p:spPr>
          <a:xfrm rot="10800000" flipH="1">
            <a:off x="2354725" y="2380876"/>
            <a:ext cx="2932500" cy="1252800"/>
          </a:xfrm>
          <a:prstGeom prst="straightConnector1">
            <a:avLst/>
          </a:prstGeom>
          <a:noFill/>
          <a:ln w="38100" cap="flat" cmpd="sng">
            <a:solidFill>
              <a:srgbClr val="D57633"/>
            </a:solidFill>
            <a:prstDash val="solid"/>
            <a:round/>
            <a:headEnd type="none" w="med" len="med"/>
            <a:tailEnd type="triangle" w="med" len="med"/>
          </a:ln>
        </p:spPr>
      </p:cxnSp>
      <p:pic>
        <p:nvPicPr>
          <p:cNvPr id="652" name="Google Shape;652;g25bc0b048ed_0_1082"/>
          <p:cNvPicPr preferRelativeResize="0"/>
          <p:nvPr/>
        </p:nvPicPr>
        <p:blipFill>
          <a:blip r:embed="rId5">
            <a:alphaModFix/>
          </a:blip>
          <a:stretch>
            <a:fillRect/>
          </a:stretch>
        </p:blipFill>
        <p:spPr>
          <a:xfrm>
            <a:off x="5287225" y="1020476"/>
            <a:ext cx="1127425" cy="2720800"/>
          </a:xfrm>
          <a:prstGeom prst="rect">
            <a:avLst/>
          </a:prstGeom>
          <a:noFill/>
          <a:ln>
            <a:noFill/>
          </a:ln>
        </p:spPr>
      </p:pic>
      <p:sp>
        <p:nvSpPr>
          <p:cNvPr id="653" name="Google Shape;653;g25bc0b048ed_0_108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g25bc0b048ed_0_1082"/>
          <p:cNvSpPr/>
          <p:nvPr/>
        </p:nvSpPr>
        <p:spPr>
          <a:xfrm>
            <a:off x="7940186" y="58082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55" name="Google Shape;655;g25bc0b048ed_0_1082"/>
          <p:cNvSpPr/>
          <p:nvPr/>
        </p:nvSpPr>
        <p:spPr>
          <a:xfrm>
            <a:off x="7607700" y="59363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56" name="Google Shape;656;g25bc0b048ed_0_1082"/>
          <p:cNvSpPr txBox="1"/>
          <p:nvPr/>
        </p:nvSpPr>
        <p:spPr>
          <a:xfrm>
            <a:off x="7556250" y="58727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44</a:t>
            </a:r>
            <a:endParaRPr sz="1600" b="1" dirty="0">
              <a:solidFill>
                <a:schemeClr val="lt1"/>
              </a:solidFill>
              <a:latin typeface="Calibri"/>
              <a:ea typeface="Calibri"/>
              <a:cs typeface="Calibri"/>
              <a:sym typeface="Calibri"/>
            </a:endParaRPr>
          </a:p>
        </p:txBody>
      </p:sp>
      <p:sp>
        <p:nvSpPr>
          <p:cNvPr id="657" name="Google Shape;657;g25bc0b048ed_0_1082"/>
          <p:cNvSpPr txBox="1"/>
          <p:nvPr/>
        </p:nvSpPr>
        <p:spPr>
          <a:xfrm>
            <a:off x="7966788" y="58419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g25bc0b048ed_0_110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663" name="Google Shape;663;g25bc0b048ed_0_110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64" name="Google Shape;664;g25bc0b048ed_0_110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665" name="Google Shape;665;g25bc0b048ed_0_1102"/>
          <p:cNvPicPr preferRelativeResize="0"/>
          <p:nvPr/>
        </p:nvPicPr>
        <p:blipFill rotWithShape="1">
          <a:blip r:embed="rId4">
            <a:alphaModFix/>
          </a:blip>
          <a:srcRect/>
          <a:stretch/>
        </p:blipFill>
        <p:spPr>
          <a:xfrm>
            <a:off x="544544" y="3743663"/>
            <a:ext cx="7817125" cy="2185500"/>
          </a:xfrm>
          <a:prstGeom prst="rect">
            <a:avLst/>
          </a:prstGeom>
          <a:noFill/>
          <a:ln>
            <a:noFill/>
          </a:ln>
        </p:spPr>
      </p:pic>
      <p:cxnSp>
        <p:nvCxnSpPr>
          <p:cNvPr id="666" name="Google Shape;666;g25bc0b048ed_0_1102"/>
          <p:cNvCxnSpPr/>
          <p:nvPr/>
        </p:nvCxnSpPr>
        <p:spPr>
          <a:xfrm rot="10800000" flipH="1">
            <a:off x="3304613" y="2782294"/>
            <a:ext cx="1836000" cy="1075800"/>
          </a:xfrm>
          <a:prstGeom prst="straightConnector1">
            <a:avLst/>
          </a:prstGeom>
          <a:noFill/>
          <a:ln w="38100" cap="flat" cmpd="sng">
            <a:solidFill>
              <a:schemeClr val="accent6"/>
            </a:solidFill>
            <a:prstDash val="solid"/>
            <a:round/>
            <a:headEnd type="none" w="med" len="med"/>
            <a:tailEnd type="triangle" w="med" len="med"/>
          </a:ln>
        </p:spPr>
      </p:cxnSp>
      <p:pic>
        <p:nvPicPr>
          <p:cNvPr id="667" name="Google Shape;667;g25bc0b048ed_0_1102"/>
          <p:cNvPicPr preferRelativeResize="0">
            <a:picLocks noChangeAspect="1"/>
          </p:cNvPicPr>
          <p:nvPr/>
        </p:nvPicPr>
        <p:blipFill>
          <a:blip r:embed="rId5">
            <a:alphaModFix/>
          </a:blip>
          <a:stretch>
            <a:fillRect/>
          </a:stretch>
        </p:blipFill>
        <p:spPr>
          <a:xfrm>
            <a:off x="5019540" y="1095587"/>
            <a:ext cx="2572948" cy="2556000"/>
          </a:xfrm>
          <a:prstGeom prst="rect">
            <a:avLst/>
          </a:prstGeom>
          <a:noFill/>
          <a:ln>
            <a:noFill/>
          </a:ln>
        </p:spPr>
      </p:pic>
      <p:sp>
        <p:nvSpPr>
          <p:cNvPr id="668" name="Google Shape;668;g25bc0b048ed_0_110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g25bc0b048ed_0_1102"/>
          <p:cNvSpPr/>
          <p:nvPr/>
        </p:nvSpPr>
        <p:spPr>
          <a:xfrm>
            <a:off x="7940186" y="5801063"/>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70" name="Google Shape;670;g25bc0b048ed_0_1102"/>
          <p:cNvSpPr/>
          <p:nvPr/>
        </p:nvSpPr>
        <p:spPr>
          <a:xfrm>
            <a:off x="7607700" y="5929163"/>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71" name="Google Shape;671;g25bc0b048ed_0_1102"/>
          <p:cNvSpPr txBox="1"/>
          <p:nvPr/>
        </p:nvSpPr>
        <p:spPr>
          <a:xfrm>
            <a:off x="7556250" y="5865550"/>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44</a:t>
            </a:r>
            <a:endParaRPr sz="1600" b="1" dirty="0">
              <a:solidFill>
                <a:schemeClr val="lt1"/>
              </a:solidFill>
              <a:latin typeface="Calibri"/>
              <a:ea typeface="Calibri"/>
              <a:cs typeface="Calibri"/>
              <a:sym typeface="Calibri"/>
            </a:endParaRPr>
          </a:p>
        </p:txBody>
      </p:sp>
      <p:sp>
        <p:nvSpPr>
          <p:cNvPr id="672" name="Google Shape;672;g25bc0b048ed_0_1102"/>
          <p:cNvSpPr txBox="1"/>
          <p:nvPr/>
        </p:nvSpPr>
        <p:spPr>
          <a:xfrm>
            <a:off x="7959665" y="5835591"/>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23</a:t>
            </a:r>
            <a:endParaRPr sz="2000" b="1" dirty="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g25bc0b048ed_0_109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678" name="Google Shape;678;g25bc0b048ed_0_109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79" name="Google Shape;679;g25bc0b048ed_0_109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680" name="Google Shape;680;g25bc0b048ed_0_1092"/>
          <p:cNvPicPr preferRelativeResize="0">
            <a:picLocks noChangeAspect="1"/>
          </p:cNvPicPr>
          <p:nvPr/>
        </p:nvPicPr>
        <p:blipFill>
          <a:blip r:embed="rId4">
            <a:alphaModFix/>
          </a:blip>
          <a:stretch>
            <a:fillRect/>
          </a:stretch>
        </p:blipFill>
        <p:spPr>
          <a:xfrm>
            <a:off x="1947522" y="1730291"/>
            <a:ext cx="5016389" cy="3960000"/>
          </a:xfrm>
          <a:prstGeom prst="rect">
            <a:avLst/>
          </a:prstGeom>
          <a:noFill/>
          <a:ln>
            <a:noFill/>
          </a:ln>
        </p:spPr>
      </p:pic>
      <p:sp>
        <p:nvSpPr>
          <p:cNvPr id="681" name="Google Shape;681;g25bc0b048ed_0_109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g25bc0b048ed_0_1092"/>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83" name="Google Shape;683;g25bc0b048ed_0_1092"/>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84" name="Google Shape;684;g25bc0b048ed_0_1092"/>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45</a:t>
            </a:r>
            <a:endParaRPr sz="1600" b="1" dirty="0">
              <a:solidFill>
                <a:schemeClr val="lt1"/>
              </a:solidFill>
              <a:latin typeface="Calibri"/>
              <a:ea typeface="Calibri"/>
              <a:cs typeface="Calibri"/>
              <a:sym typeface="Calibri"/>
            </a:endParaRPr>
          </a:p>
        </p:txBody>
      </p:sp>
      <p:sp>
        <p:nvSpPr>
          <p:cNvPr id="685" name="Google Shape;685;g25bc0b048ed_0_1092"/>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23</a:t>
            </a:r>
            <a:endParaRPr sz="2000" b="1" dirty="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g25bc0b048ed_0_112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691" name="Google Shape;691;g25bc0b048ed_0_112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692" name="Google Shape;692;g25bc0b048ed_0_112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693" name="Google Shape;693;g25bc0b048ed_0_1122"/>
          <p:cNvSpPr txBox="1"/>
          <p:nvPr/>
        </p:nvSpPr>
        <p:spPr>
          <a:xfrm>
            <a:off x="3015925" y="5466129"/>
            <a:ext cx="3863217" cy="36929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CA" sz="1800" u="sng" dirty="0">
                <a:solidFill>
                  <a:schemeClr val="hlink"/>
                </a:solidFill>
                <a:latin typeface="Trebuchet MS"/>
                <a:ea typeface="Trebuchet MS"/>
                <a:cs typeface="Trebuchet MS"/>
                <a:sym typeface="Trebuchet MS"/>
              </a:rPr>
              <a:t>Video – </a:t>
            </a:r>
            <a:r>
              <a:rPr lang="en-CA" sz="1800" u="sng" dirty="0">
                <a:solidFill>
                  <a:schemeClr val="hlink"/>
                </a:solidFill>
                <a:latin typeface="Trebuchet MS"/>
                <a:ea typeface="Trebuchet MS"/>
                <a:cs typeface="Trebuchet MS"/>
                <a:sym typeface="Trebuchet MS"/>
                <a:hlinkClick r:id="rId4"/>
              </a:rPr>
              <a:t>Objective</a:t>
            </a:r>
            <a:r>
              <a:rPr lang="en-CA" sz="1800" u="sng" dirty="0">
                <a:solidFill>
                  <a:schemeClr val="hlink"/>
                </a:solidFill>
                <a:latin typeface="Trebuchet MS"/>
                <a:ea typeface="Trebuchet MS"/>
                <a:cs typeface="Trebuchet MS"/>
                <a:sym typeface="Trebuchet MS"/>
              </a:rPr>
              <a:t> Analysis </a:t>
            </a:r>
            <a:endParaRPr sz="2200" dirty="0">
              <a:solidFill>
                <a:schemeClr val="dk1"/>
              </a:solidFill>
              <a:latin typeface="Trebuchet MS"/>
              <a:ea typeface="Trebuchet MS"/>
              <a:cs typeface="Trebuchet MS"/>
              <a:sym typeface="Trebuchet MS"/>
            </a:endParaRPr>
          </a:p>
        </p:txBody>
      </p:sp>
      <p:pic>
        <p:nvPicPr>
          <p:cNvPr id="694" name="Google Shape;694;g25bc0b048ed_0_1122"/>
          <p:cNvPicPr preferRelativeResize="0"/>
          <p:nvPr/>
        </p:nvPicPr>
        <p:blipFill rotWithShape="1">
          <a:blip r:embed="rId5"/>
          <a:srcRect/>
          <a:stretch/>
        </p:blipFill>
        <p:spPr>
          <a:xfrm>
            <a:off x="1877388" y="2440825"/>
            <a:ext cx="5387024" cy="2815839"/>
          </a:xfrm>
          <a:prstGeom prst="rect">
            <a:avLst/>
          </a:prstGeom>
          <a:noFill/>
          <a:ln>
            <a:noFill/>
          </a:ln>
        </p:spPr>
      </p:pic>
      <p:sp>
        <p:nvSpPr>
          <p:cNvPr id="695" name="Google Shape;695;g25bc0b048ed_0_1122"/>
          <p:cNvSpPr txBox="1"/>
          <p:nvPr/>
        </p:nvSpPr>
        <p:spPr>
          <a:xfrm>
            <a:off x="308325" y="1549751"/>
            <a:ext cx="8278200" cy="52318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CA" sz="2800" dirty="0">
                <a:solidFill>
                  <a:schemeClr val="dk1"/>
                </a:solidFill>
                <a:latin typeface="Trebuchet MS"/>
                <a:ea typeface="Trebuchet MS"/>
                <a:cs typeface="Trebuchet MS"/>
                <a:sym typeface="Trebuchet MS"/>
              </a:rPr>
              <a:t>Be open-minded in your investigation.</a:t>
            </a:r>
            <a:endParaRPr sz="2800" dirty="0">
              <a:solidFill>
                <a:schemeClr val="dk1"/>
              </a:solidFill>
              <a:latin typeface="Trebuchet MS"/>
              <a:ea typeface="Trebuchet MS"/>
              <a:cs typeface="Trebuchet MS"/>
              <a:sym typeface="Trebuchet MS"/>
            </a:endParaRPr>
          </a:p>
        </p:txBody>
      </p:sp>
      <p:sp>
        <p:nvSpPr>
          <p:cNvPr id="696" name="Google Shape;696;g25bc0b048ed_0_112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g25bc0b048ed_0_1122"/>
          <p:cNvSpPr/>
          <p:nvPr/>
        </p:nvSpPr>
        <p:spPr>
          <a:xfrm>
            <a:off x="7953498"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98" name="Google Shape;698;g25bc0b048ed_0_1122"/>
          <p:cNvSpPr/>
          <p:nvPr/>
        </p:nvSpPr>
        <p:spPr>
          <a:xfrm>
            <a:off x="7621012"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699" name="Google Shape;699;g25bc0b048ed_0_1122"/>
          <p:cNvSpPr txBox="1"/>
          <p:nvPr/>
        </p:nvSpPr>
        <p:spPr>
          <a:xfrm>
            <a:off x="7569563"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46</a:t>
            </a:r>
            <a:endParaRPr sz="1600" b="1" dirty="0">
              <a:solidFill>
                <a:schemeClr val="lt1"/>
              </a:solidFill>
              <a:latin typeface="Calibri"/>
              <a:ea typeface="Calibri"/>
              <a:cs typeface="Calibri"/>
              <a:sym typeface="Calibri"/>
            </a:endParaRPr>
          </a:p>
        </p:txBody>
      </p:sp>
      <p:sp>
        <p:nvSpPr>
          <p:cNvPr id="700" name="Google Shape;700;g25bc0b048ed_0_1122"/>
          <p:cNvSpPr txBox="1"/>
          <p:nvPr/>
        </p:nvSpPr>
        <p:spPr>
          <a:xfrm>
            <a:off x="7953475"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25bc0b048ed_0_19"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3" name="Google Shape;123;g25bc0b048ed_0_19"/>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Arial"/>
                <a:ea typeface="Arial"/>
                <a:cs typeface="Arial"/>
                <a:sym typeface="Arial"/>
              </a:rPr>
              <a:t>BC </a:t>
            </a:r>
            <a:r>
              <a:rPr lang="en-CA" sz="1200" b="1" i="0" u="none" strike="noStrike" cap="none" dirty="0">
                <a:solidFill>
                  <a:schemeClr val="dk1"/>
                </a:solidFill>
                <a:latin typeface="Arial"/>
                <a:ea typeface="Arial"/>
                <a:cs typeface="Arial"/>
                <a:sym typeface="Arial"/>
              </a:rPr>
              <a:t>Forest Safety</a:t>
            </a:r>
            <a:endParaRPr sz="1400" b="0" i="0" u="none" strike="noStrike" cap="none" dirty="0">
              <a:solidFill>
                <a:srgbClr val="000000"/>
              </a:solidFill>
              <a:latin typeface="Arial"/>
              <a:ea typeface="Arial"/>
              <a:cs typeface="Arial"/>
              <a:sym typeface="Arial"/>
            </a:endParaRPr>
          </a:p>
        </p:txBody>
      </p:sp>
      <p:sp>
        <p:nvSpPr>
          <p:cNvPr id="124" name="Google Shape;124;g25bc0b048ed_0_19"/>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1 – Course Overview</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Site Safety Plan/Briefing</a:t>
            </a:r>
            <a:endParaRPr sz="2800" dirty="0">
              <a:solidFill>
                <a:srgbClr val="005E67"/>
              </a:solidFill>
              <a:latin typeface="Trebuchet MS"/>
              <a:ea typeface="Trebuchet MS"/>
              <a:cs typeface="Trebuchet MS"/>
              <a:sym typeface="Trebuchet MS"/>
            </a:endParaRPr>
          </a:p>
        </p:txBody>
      </p:sp>
      <p:sp>
        <p:nvSpPr>
          <p:cNvPr id="125" name="Google Shape;125;g25bc0b048ed_0_19"/>
          <p:cNvSpPr txBox="1"/>
          <p:nvPr/>
        </p:nvSpPr>
        <p:spPr>
          <a:xfrm>
            <a:off x="431800" y="1167709"/>
            <a:ext cx="8278200"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100" i="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This is a safety related course. What do we need to know about and pay attention to during this workshop?</a:t>
            </a:r>
            <a:endParaRPr sz="2100" dirty="0">
              <a:solidFill>
                <a:srgbClr val="444746"/>
              </a:solidFill>
              <a:highlight>
                <a:srgbClr val="FFFFFF"/>
              </a:highlight>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Evacuation Plan</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Safe Assembly/Muster </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Point</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First Aid/Fire Equipment</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Call “9-1-1”</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Any hazards?</a:t>
            </a:r>
            <a:endParaRPr sz="2800" dirty="0">
              <a:solidFill>
                <a:srgbClr val="444746"/>
              </a:solidFill>
              <a:highlight>
                <a:srgbClr val="FFFFFF"/>
              </a:highlight>
            </a:endParaRPr>
          </a:p>
          <a:p>
            <a:pPr marL="0" marR="0" lvl="0" indent="0" algn="l" rtl="0">
              <a:lnSpc>
                <a:spcPct val="100000"/>
              </a:lnSpc>
              <a:spcBef>
                <a:spcPts val="0"/>
              </a:spcBef>
              <a:spcAft>
                <a:spcPts val="0"/>
              </a:spcAft>
              <a:buClr>
                <a:schemeClr val="dk1"/>
              </a:buClr>
              <a:buSzPts val="1100"/>
              <a:buFont typeface="Arial"/>
              <a:buNone/>
            </a:pPr>
            <a:endParaRPr sz="2700" dirty="0"/>
          </a:p>
        </p:txBody>
      </p:sp>
      <p:sp>
        <p:nvSpPr>
          <p:cNvPr id="126" name="Google Shape;126;g25bc0b048ed_0_19"/>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 name="Google Shape;127;g25bc0b048ed_0_19"/>
          <p:cNvPicPr preferRelativeResize="0"/>
          <p:nvPr/>
        </p:nvPicPr>
        <p:blipFill rotWithShape="1">
          <a:blip r:embed="rId4">
            <a:alphaModFix/>
          </a:blip>
          <a:srcRect l="25186" t="43209" r="3889" b="3933"/>
          <a:stretch/>
        </p:blipFill>
        <p:spPr>
          <a:xfrm>
            <a:off x="5933263" y="3089281"/>
            <a:ext cx="2965622" cy="221030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25bc0b048ed_0_113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06" name="Google Shape;706;g25bc0b048ed_0_113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07" name="Google Shape;707;g25bc0b048ed_0_113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708" name="Google Shape;708;g25bc0b048ed_0_1132"/>
          <p:cNvSpPr txBox="1"/>
          <p:nvPr/>
        </p:nvSpPr>
        <p:spPr>
          <a:xfrm>
            <a:off x="431800" y="1825613"/>
            <a:ext cx="8278200"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1.  </a:t>
            </a:r>
            <a:r>
              <a:rPr lang="en-CA" sz="2600" b="1" dirty="0">
                <a:solidFill>
                  <a:schemeClr val="dk1"/>
                </a:solidFill>
              </a:rPr>
              <a:t>Position</a:t>
            </a:r>
          </a:p>
          <a:p>
            <a:pPr marL="0" marR="0" lvl="0" indent="0" algn="l" rtl="0">
              <a:lnSpc>
                <a:spcPct val="100000"/>
              </a:lnSpc>
              <a:spcBef>
                <a:spcPts val="0"/>
              </a:spcBef>
              <a:spcAft>
                <a:spcPts val="0"/>
              </a:spcAft>
              <a:buClr>
                <a:schemeClr val="dk1"/>
              </a:buClr>
              <a:buSzPts val="1100"/>
              <a:buFont typeface="Arial"/>
              <a:buNone/>
            </a:pPr>
            <a:endParaRPr sz="2600" b="1"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At the time of the incident</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Of the worker and equipment</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Physical environment</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Data collection</a:t>
            </a:r>
            <a:endParaRPr sz="26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p:txBody>
      </p:sp>
      <p:sp>
        <p:nvSpPr>
          <p:cNvPr id="709" name="Google Shape;709;g25bc0b048ed_0_1132"/>
          <p:cNvSpPr txBox="1"/>
          <p:nvPr/>
        </p:nvSpPr>
        <p:spPr>
          <a:xfrm>
            <a:off x="6198800" y="4709450"/>
            <a:ext cx="295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710" name="Google Shape;710;g25bc0b048ed_0_1132"/>
          <p:cNvPicPr preferRelativeResize="0"/>
          <p:nvPr/>
        </p:nvPicPr>
        <p:blipFill>
          <a:blip r:embed="rId4">
            <a:alphaModFix/>
          </a:blip>
          <a:stretch>
            <a:fillRect/>
          </a:stretch>
        </p:blipFill>
        <p:spPr>
          <a:xfrm>
            <a:off x="5127123" y="3739824"/>
            <a:ext cx="3531251" cy="2339451"/>
          </a:xfrm>
          <a:prstGeom prst="rect">
            <a:avLst/>
          </a:prstGeom>
          <a:noFill/>
          <a:ln>
            <a:noFill/>
          </a:ln>
        </p:spPr>
      </p:pic>
      <p:sp>
        <p:nvSpPr>
          <p:cNvPr id="711" name="Google Shape;711;g25bc0b048ed_0_113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2" name="Google Shape;712;g25bc0b048ed_0_1132"/>
          <p:cNvSpPr/>
          <p:nvPr/>
        </p:nvSpPr>
        <p:spPr>
          <a:xfrm>
            <a:off x="7940186" y="58077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13" name="Google Shape;713;g25bc0b048ed_0_1132"/>
          <p:cNvSpPr/>
          <p:nvPr/>
        </p:nvSpPr>
        <p:spPr>
          <a:xfrm>
            <a:off x="7607700" y="59358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14" name="Google Shape;714;g25bc0b048ed_0_1132"/>
          <p:cNvSpPr txBox="1"/>
          <p:nvPr/>
        </p:nvSpPr>
        <p:spPr>
          <a:xfrm>
            <a:off x="7556250" y="58722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46</a:t>
            </a:r>
            <a:endParaRPr sz="1600" b="1" dirty="0">
              <a:solidFill>
                <a:schemeClr val="lt1"/>
              </a:solidFill>
              <a:latin typeface="Calibri"/>
              <a:ea typeface="Calibri"/>
              <a:cs typeface="Calibri"/>
              <a:sym typeface="Calibri"/>
            </a:endParaRPr>
          </a:p>
        </p:txBody>
      </p:sp>
      <p:sp>
        <p:nvSpPr>
          <p:cNvPr id="715" name="Google Shape;715;g25bc0b048ed_0_1132"/>
          <p:cNvSpPr txBox="1"/>
          <p:nvPr/>
        </p:nvSpPr>
        <p:spPr>
          <a:xfrm>
            <a:off x="7966788" y="58414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24</a:t>
            </a:r>
            <a:endParaRPr sz="2000" b="1" dirty="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g25bc0b048ed_0_114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21" name="Google Shape;721;g25bc0b048ed_0_114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22" name="Google Shape;722;g25bc0b048ed_0_1142"/>
          <p:cNvSpPr txBox="1"/>
          <p:nvPr/>
        </p:nvSpPr>
        <p:spPr>
          <a:xfrm>
            <a:off x="431800" y="391290"/>
            <a:ext cx="8278200" cy="1122000"/>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a:solidFill>
                  <a:srgbClr val="007A2C"/>
                </a:solidFill>
              </a:rPr>
              <a:t>Section 5 – How to Investigate</a:t>
            </a:r>
            <a:endParaRPr sz="1500" b="1">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400" b="1">
                <a:solidFill>
                  <a:srgbClr val="007A2C"/>
                </a:solidFill>
              </a:rPr>
              <a:t>Gathering Information – The Five P’s</a:t>
            </a:r>
            <a:endParaRPr sz="2400" b="1">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a:solidFill>
                <a:srgbClr val="007A2C"/>
              </a:solidFill>
            </a:endParaRPr>
          </a:p>
        </p:txBody>
      </p:sp>
      <p:sp>
        <p:nvSpPr>
          <p:cNvPr id="723" name="Google Shape;723;g25bc0b048ed_0_1142"/>
          <p:cNvSpPr txBox="1"/>
          <p:nvPr/>
        </p:nvSpPr>
        <p:spPr>
          <a:xfrm>
            <a:off x="431800" y="1661101"/>
            <a:ext cx="8278200" cy="458583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chemeClr val="dk1"/>
              </a:buClr>
              <a:buSzPts val="1100"/>
              <a:buFont typeface="Arial"/>
              <a:buNone/>
            </a:pPr>
            <a:r>
              <a:rPr lang="en-CA" sz="2600" dirty="0">
                <a:solidFill>
                  <a:schemeClr val="dk1"/>
                </a:solidFill>
              </a:rPr>
              <a:t>2.  </a:t>
            </a:r>
            <a:r>
              <a:rPr lang="en-CA" sz="2600" b="1" dirty="0">
                <a:solidFill>
                  <a:schemeClr val="dk1"/>
                </a:solidFill>
              </a:rPr>
              <a:t>People</a:t>
            </a:r>
            <a:endParaRPr sz="2600" b="1"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Interview the injured worker</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Interview others including:</a:t>
            </a:r>
            <a:endParaRPr sz="2600" dirty="0">
              <a:solidFill>
                <a:schemeClr val="dk1"/>
              </a:solidFill>
            </a:endParaRPr>
          </a:p>
          <a:p>
            <a:pPr marL="914400" marR="0" lvl="1"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Witnesses</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endParaRPr>
          </a:p>
          <a:p>
            <a:pPr marL="914400" marR="0" lvl="1"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rPr>
              <a:t>Others with information</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endParaRPr>
          </a:p>
          <a:p>
            <a:pPr marL="914400" marR="0" lvl="1"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5"/>
                  </a:ext>
                </a:extLst>
              </a:rPr>
              <a:t>Supervisor or Manager</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endParaRPr>
          </a:p>
          <a:p>
            <a:pPr marL="914400" marR="0" lvl="1"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First aid attendant</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endParaRPr>
          </a:p>
          <a:p>
            <a:pPr marL="914400" marR="0" lvl="1"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Technical specialists</a:t>
            </a:r>
            <a:br>
              <a:rPr lang="en-CA" sz="2200" dirty="0">
                <a:solidFill>
                  <a:schemeClr val="dk1"/>
                </a:solidFill>
              </a:rPr>
            </a:b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p:txBody>
      </p:sp>
      <p:pic>
        <p:nvPicPr>
          <p:cNvPr id="724" name="Google Shape;724;g25bc0b048ed_0_1142" descr="V:\Photos\2013 AII Video Shoot\IMG_0048.JPG"/>
          <p:cNvPicPr preferRelativeResize="0"/>
          <p:nvPr/>
        </p:nvPicPr>
        <p:blipFill rotWithShape="1">
          <a:blip r:embed="rId4">
            <a:alphaModFix/>
          </a:blip>
          <a:srcRect/>
          <a:stretch/>
        </p:blipFill>
        <p:spPr>
          <a:xfrm>
            <a:off x="5382206" y="2182765"/>
            <a:ext cx="3521000" cy="2640750"/>
          </a:xfrm>
          <a:prstGeom prst="rect">
            <a:avLst/>
          </a:prstGeom>
          <a:noFill/>
          <a:ln>
            <a:noFill/>
          </a:ln>
        </p:spPr>
      </p:pic>
      <p:sp>
        <p:nvSpPr>
          <p:cNvPr id="725" name="Google Shape;725;g25bc0b048ed_0_114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g25bc0b048ed_0_1142"/>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27" name="Google Shape;727;g25bc0b048ed_0_1142"/>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28" name="Google Shape;728;g25bc0b048ed_0_1142"/>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47</a:t>
            </a:r>
            <a:endParaRPr sz="1600" b="1" dirty="0">
              <a:solidFill>
                <a:schemeClr val="lt1"/>
              </a:solidFill>
              <a:latin typeface="Calibri"/>
              <a:ea typeface="Calibri"/>
              <a:cs typeface="Calibri"/>
              <a:sym typeface="Calibri"/>
            </a:endParaRPr>
          </a:p>
        </p:txBody>
      </p:sp>
      <p:sp>
        <p:nvSpPr>
          <p:cNvPr id="729" name="Google Shape;729;g25bc0b048ed_0_1142"/>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25</a:t>
            </a:r>
            <a:endParaRPr sz="2000" b="1" dirty="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g25bc0b048ed_0_115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35" name="Google Shape;735;g25bc0b048ed_0_115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36" name="Google Shape;736;g25bc0b048ed_0_115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737" name="Google Shape;737;g25bc0b048ed_0_1152"/>
          <p:cNvSpPr txBox="1"/>
          <p:nvPr/>
        </p:nvSpPr>
        <p:spPr>
          <a:xfrm>
            <a:off x="431800" y="1610926"/>
            <a:ext cx="8278200" cy="28776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chemeClr val="dk1"/>
              </a:buClr>
              <a:buSzPts val="1100"/>
              <a:buFont typeface="Arial"/>
              <a:buNone/>
            </a:pPr>
            <a:r>
              <a:rPr lang="en-CA" sz="2600" dirty="0">
                <a:solidFill>
                  <a:schemeClr val="dk1"/>
                </a:solidFill>
              </a:rPr>
              <a:t>2.  </a:t>
            </a:r>
            <a:r>
              <a:rPr lang="en-CA" sz="2600" b="1" dirty="0">
                <a:solidFill>
                  <a:schemeClr val="dk1"/>
                </a:solidFill>
              </a:rPr>
              <a:t>People</a:t>
            </a:r>
            <a:endParaRPr sz="2600" b="1"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Witness information</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Interviewing skills</a:t>
            </a:r>
            <a:endParaRPr sz="26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p:txBody>
      </p:sp>
      <p:pic>
        <p:nvPicPr>
          <p:cNvPr id="738" name="Google Shape;738;g25bc0b048ed_0_1152"/>
          <p:cNvPicPr preferRelativeResize="0"/>
          <p:nvPr/>
        </p:nvPicPr>
        <p:blipFill>
          <a:blip r:embed="rId4">
            <a:alphaModFix/>
          </a:blip>
          <a:stretch>
            <a:fillRect/>
          </a:stretch>
        </p:blipFill>
        <p:spPr>
          <a:xfrm>
            <a:off x="5052688" y="1308362"/>
            <a:ext cx="3189800" cy="4339275"/>
          </a:xfrm>
          <a:prstGeom prst="rect">
            <a:avLst/>
          </a:prstGeom>
          <a:noFill/>
          <a:ln>
            <a:noFill/>
          </a:ln>
        </p:spPr>
      </p:pic>
      <p:sp>
        <p:nvSpPr>
          <p:cNvPr id="739" name="Google Shape;739;g25bc0b048ed_0_115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g25bc0b048ed_0_1152"/>
          <p:cNvSpPr/>
          <p:nvPr/>
        </p:nvSpPr>
        <p:spPr>
          <a:xfrm>
            <a:off x="7940186" y="58077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41" name="Google Shape;741;g25bc0b048ed_0_1152"/>
          <p:cNvSpPr/>
          <p:nvPr/>
        </p:nvSpPr>
        <p:spPr>
          <a:xfrm>
            <a:off x="7607700" y="59358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42" name="Google Shape;742;g25bc0b048ed_0_1152"/>
          <p:cNvSpPr txBox="1"/>
          <p:nvPr/>
        </p:nvSpPr>
        <p:spPr>
          <a:xfrm>
            <a:off x="7556250" y="58722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48</a:t>
            </a:r>
            <a:endParaRPr sz="1600" b="1" dirty="0">
              <a:solidFill>
                <a:schemeClr val="lt1"/>
              </a:solidFill>
              <a:latin typeface="Calibri"/>
              <a:ea typeface="Calibri"/>
              <a:cs typeface="Calibri"/>
              <a:sym typeface="Calibri"/>
            </a:endParaRPr>
          </a:p>
        </p:txBody>
      </p:sp>
      <p:sp>
        <p:nvSpPr>
          <p:cNvPr id="743" name="Google Shape;743;g25bc0b048ed_0_1152"/>
          <p:cNvSpPr txBox="1"/>
          <p:nvPr/>
        </p:nvSpPr>
        <p:spPr>
          <a:xfrm>
            <a:off x="7966788" y="58414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25</a:t>
            </a:r>
            <a:endParaRPr sz="2000" b="1" dirty="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g25bc0b048ed_0_116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49" name="Google Shape;749;g25bc0b048ed_0_116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50" name="Google Shape;750;g25bc0b048ed_0_116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751" name="Google Shape;751;g25bc0b048ed_0_1162"/>
          <p:cNvPicPr preferRelativeResize="0"/>
          <p:nvPr/>
        </p:nvPicPr>
        <p:blipFill rotWithShape="1">
          <a:blip r:embed="rId4">
            <a:alphaModFix/>
          </a:blip>
          <a:srcRect/>
          <a:stretch/>
        </p:blipFill>
        <p:spPr>
          <a:xfrm>
            <a:off x="1804156" y="2186614"/>
            <a:ext cx="5159755" cy="3394037"/>
          </a:xfrm>
          <a:prstGeom prst="rect">
            <a:avLst/>
          </a:prstGeom>
          <a:noFill/>
          <a:ln>
            <a:noFill/>
          </a:ln>
        </p:spPr>
      </p:pic>
      <p:sp>
        <p:nvSpPr>
          <p:cNvPr id="752" name="Google Shape;752;g25bc0b048ed_0_1162"/>
          <p:cNvSpPr/>
          <p:nvPr/>
        </p:nvSpPr>
        <p:spPr>
          <a:xfrm>
            <a:off x="1894300" y="3815925"/>
            <a:ext cx="2898900" cy="104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a:solidFill>
                  <a:srgbClr val="FFFFFF"/>
                </a:solidFill>
                <a:latin typeface="Calibri"/>
                <a:ea typeface="Calibri"/>
                <a:cs typeface="Calibri"/>
                <a:sym typeface="Calibri"/>
              </a:rPr>
              <a:t>Video presentation by</a:t>
            </a:r>
            <a:endParaRPr sz="400"/>
          </a:p>
          <a:p>
            <a:pPr marL="0" marR="0" lvl="0" indent="0" algn="ctr" rtl="0">
              <a:spcBef>
                <a:spcPts val="0"/>
              </a:spcBef>
              <a:spcAft>
                <a:spcPts val="0"/>
              </a:spcAft>
              <a:buNone/>
            </a:pPr>
            <a:r>
              <a:rPr lang="en-CA" b="1">
                <a:solidFill>
                  <a:srgbClr val="FFFFFF"/>
                </a:solidFill>
                <a:latin typeface="Calibri"/>
                <a:ea typeface="Calibri"/>
                <a:cs typeface="Calibri"/>
                <a:sym typeface="Calibri"/>
              </a:rPr>
              <a:t>Carla MacLean, Ph.D. </a:t>
            </a:r>
            <a:endParaRPr sz="400"/>
          </a:p>
          <a:p>
            <a:pPr marL="0" marR="0" lvl="0" indent="0" algn="ctr" rtl="0">
              <a:spcBef>
                <a:spcPts val="0"/>
              </a:spcBef>
              <a:spcAft>
                <a:spcPts val="0"/>
              </a:spcAft>
              <a:buNone/>
            </a:pPr>
            <a:r>
              <a:rPr lang="en-CA" b="1">
                <a:solidFill>
                  <a:srgbClr val="FFFFFF"/>
                </a:solidFill>
                <a:latin typeface="Calibri"/>
                <a:ea typeface="Calibri"/>
                <a:cs typeface="Calibri"/>
                <a:sym typeface="Calibri"/>
              </a:rPr>
              <a:t>Kwantlen Polytechnic University</a:t>
            </a:r>
            <a:endParaRPr sz="400"/>
          </a:p>
        </p:txBody>
      </p:sp>
      <p:sp>
        <p:nvSpPr>
          <p:cNvPr id="753" name="Google Shape;753;g25bc0b048ed_0_1162"/>
          <p:cNvSpPr txBox="1"/>
          <p:nvPr/>
        </p:nvSpPr>
        <p:spPr>
          <a:xfrm>
            <a:off x="2721086" y="5358365"/>
            <a:ext cx="57189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dirty="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CA" sz="2400" u="sng" dirty="0">
                <a:solidFill>
                  <a:srgbClr val="1155CC"/>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Video – Interviewing Skills</a:t>
            </a:r>
            <a:endParaRPr sz="2400" dirty="0"/>
          </a:p>
        </p:txBody>
      </p:sp>
      <p:sp>
        <p:nvSpPr>
          <p:cNvPr id="754" name="Google Shape;754;g25bc0b048ed_0_1162"/>
          <p:cNvSpPr txBox="1"/>
          <p:nvPr/>
        </p:nvSpPr>
        <p:spPr>
          <a:xfrm>
            <a:off x="360075" y="1374700"/>
            <a:ext cx="41310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800" dirty="0"/>
              <a:t>Interviewing Skills</a:t>
            </a:r>
            <a:endParaRPr sz="2800" dirty="0"/>
          </a:p>
        </p:txBody>
      </p:sp>
      <p:sp>
        <p:nvSpPr>
          <p:cNvPr id="755" name="Google Shape;755;g25bc0b048ed_0_116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6" name="Google Shape;756;g25bc0b048ed_0_1162"/>
          <p:cNvSpPr/>
          <p:nvPr/>
        </p:nvSpPr>
        <p:spPr>
          <a:xfrm>
            <a:off x="7940186" y="58077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57" name="Google Shape;757;g25bc0b048ed_0_1162"/>
          <p:cNvSpPr/>
          <p:nvPr/>
        </p:nvSpPr>
        <p:spPr>
          <a:xfrm>
            <a:off x="7607700" y="59358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58" name="Google Shape;758;g25bc0b048ed_0_1162"/>
          <p:cNvSpPr txBox="1"/>
          <p:nvPr/>
        </p:nvSpPr>
        <p:spPr>
          <a:xfrm>
            <a:off x="7556250" y="58722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49</a:t>
            </a:r>
            <a:endParaRPr sz="1600" b="1" dirty="0">
              <a:solidFill>
                <a:schemeClr val="lt1"/>
              </a:solidFill>
              <a:latin typeface="Calibri"/>
              <a:ea typeface="Calibri"/>
              <a:cs typeface="Calibri"/>
              <a:sym typeface="Calibri"/>
            </a:endParaRPr>
          </a:p>
        </p:txBody>
      </p:sp>
      <p:sp>
        <p:nvSpPr>
          <p:cNvPr id="759" name="Google Shape;759;g25bc0b048ed_0_1162"/>
          <p:cNvSpPr txBox="1"/>
          <p:nvPr/>
        </p:nvSpPr>
        <p:spPr>
          <a:xfrm>
            <a:off x="7966788" y="58414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26</a:t>
            </a:r>
            <a:endParaRPr sz="2000" b="1" dirty="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g25bc0b048ed_0_117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65" name="Google Shape;765;g25bc0b048ed_0_117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66" name="Google Shape;766;g25bc0b048ed_0_117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767" name="Google Shape;767;g25bc0b048ed_0_1172"/>
          <p:cNvSpPr txBox="1"/>
          <p:nvPr/>
        </p:nvSpPr>
        <p:spPr>
          <a:xfrm>
            <a:off x="107090" y="1413083"/>
            <a:ext cx="6582033" cy="4262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600" dirty="0">
                <a:solidFill>
                  <a:schemeClr val="dk1"/>
                </a:solidFill>
              </a:rPr>
              <a:t>3.  </a:t>
            </a:r>
            <a:r>
              <a:rPr lang="en-CA" sz="2600" b="1" dirty="0">
                <a:solidFill>
                  <a:schemeClr val="dk1"/>
                </a:solidFill>
              </a:rPr>
              <a:t>Process</a:t>
            </a:r>
            <a:endParaRPr sz="26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None/>
            </a:pPr>
            <a:r>
              <a:rPr lang="en-CA" sz="2600" dirty="0">
                <a:solidFill>
                  <a:schemeClr val="dk1"/>
                </a:solidFill>
              </a:rPr>
              <a:t>Determine the work processes or procedures that were being followed at the time of the incident.</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Upset conditions vs normal operations?</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Did safe work procedures (SWP) exist?</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0"/>
                  </a:ext>
                </a:extLst>
              </a:rPr>
              <a:t>Unsafe acts or unsafe conditions?</a:t>
            </a:r>
            <a:endParaRPr sz="26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endParaRPr>
          </a:p>
        </p:txBody>
      </p:sp>
      <p:pic>
        <p:nvPicPr>
          <p:cNvPr id="768" name="Google Shape;768;g25bc0b048ed_0_1172"/>
          <p:cNvPicPr preferRelativeResize="0"/>
          <p:nvPr/>
        </p:nvPicPr>
        <p:blipFill rotWithShape="1">
          <a:blip r:embed="rId4">
            <a:alphaModFix/>
          </a:blip>
          <a:srcRect l="12579"/>
          <a:stretch/>
        </p:blipFill>
        <p:spPr>
          <a:xfrm>
            <a:off x="6783864" y="1531620"/>
            <a:ext cx="2312644" cy="3959776"/>
          </a:xfrm>
          <a:prstGeom prst="rect">
            <a:avLst/>
          </a:prstGeom>
          <a:noFill/>
          <a:ln>
            <a:noFill/>
          </a:ln>
        </p:spPr>
      </p:pic>
      <p:sp>
        <p:nvSpPr>
          <p:cNvPr id="769" name="Google Shape;769;g25bc0b048ed_0_117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0" name="Google Shape;770;g25bc0b048ed_0_1172"/>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71" name="Google Shape;771;g25bc0b048ed_0_1172"/>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72" name="Google Shape;772;g25bc0b048ed_0_1172"/>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50</a:t>
            </a:r>
            <a:endParaRPr sz="1600" b="1" dirty="0">
              <a:solidFill>
                <a:schemeClr val="lt1"/>
              </a:solidFill>
              <a:latin typeface="Calibri"/>
              <a:ea typeface="Calibri"/>
              <a:cs typeface="Calibri"/>
              <a:sym typeface="Calibri"/>
            </a:endParaRPr>
          </a:p>
        </p:txBody>
      </p:sp>
      <p:sp>
        <p:nvSpPr>
          <p:cNvPr id="773" name="Google Shape;773;g25bc0b048ed_0_1172"/>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31</a:t>
            </a:r>
            <a:endParaRPr sz="2000" b="1" dirty="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g25bc0b048ed_0_118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79" name="Google Shape;779;g25bc0b048ed_0_118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80" name="Google Shape;780;g25bc0b048ed_0_118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781" name="Google Shape;781;g25bc0b048ed_0_1182"/>
          <p:cNvSpPr txBox="1"/>
          <p:nvPr/>
        </p:nvSpPr>
        <p:spPr>
          <a:xfrm>
            <a:off x="431800" y="1565751"/>
            <a:ext cx="8278200" cy="64478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4.  </a:t>
            </a:r>
            <a:r>
              <a:rPr lang="en-CA" sz="2400" b="1" dirty="0">
                <a:solidFill>
                  <a:schemeClr val="dk1"/>
                </a:solidFill>
              </a:rPr>
              <a:t>Parts</a:t>
            </a:r>
            <a:endParaRPr sz="2400" b="1" dirty="0">
              <a:solidFill>
                <a:schemeClr val="dk1"/>
              </a:solidFill>
            </a:endParaRPr>
          </a:p>
          <a:p>
            <a:pPr marL="0" marR="0" lvl="0" indent="0" algn="l" rtl="0">
              <a:lnSpc>
                <a:spcPct val="100000"/>
              </a:lnSpc>
              <a:spcBef>
                <a:spcPts val="0"/>
              </a:spcBef>
              <a:spcAft>
                <a:spcPts val="0"/>
              </a:spcAft>
              <a:buNone/>
            </a:pPr>
            <a:r>
              <a:rPr lang="en-CA" sz="2400" dirty="0">
                <a:solidFill>
                  <a:schemeClr val="dk1"/>
                </a:solidFill>
              </a:rPr>
              <a:t>Identify any equipment and </a:t>
            </a:r>
            <a:endParaRPr sz="2400" dirty="0">
              <a:solidFill>
                <a:schemeClr val="dk1"/>
              </a:solidFill>
            </a:endParaRPr>
          </a:p>
          <a:p>
            <a:pPr marL="0" marR="0" lvl="0" indent="0" algn="l" rtl="0">
              <a:lnSpc>
                <a:spcPct val="100000"/>
              </a:lnSpc>
              <a:spcBef>
                <a:spcPts val="0"/>
              </a:spcBef>
              <a:spcAft>
                <a:spcPts val="0"/>
              </a:spcAft>
              <a:buNone/>
            </a:pPr>
            <a:r>
              <a:rPr lang="en-CA" sz="2400" dirty="0">
                <a:solidFill>
                  <a:schemeClr val="dk1"/>
                </a:solidFill>
              </a:rPr>
              <a:t>materials being used by the </a:t>
            </a:r>
            <a:endParaRPr sz="2400" dirty="0">
              <a:solidFill>
                <a:schemeClr val="dk1"/>
              </a:solidFill>
            </a:endParaRPr>
          </a:p>
          <a:p>
            <a:pPr marL="0" marR="0" lvl="0" indent="0" algn="l" rtl="0">
              <a:lnSpc>
                <a:spcPct val="100000"/>
              </a:lnSpc>
              <a:spcBef>
                <a:spcPts val="0"/>
              </a:spcBef>
              <a:spcAft>
                <a:spcPts val="0"/>
              </a:spcAft>
              <a:buNone/>
            </a:pPr>
            <a:r>
              <a:rPr lang="en-CA" sz="2400" dirty="0">
                <a:solidFill>
                  <a:schemeClr val="dk1"/>
                </a:solidFill>
              </a:rPr>
              <a:t>workers at the time of the </a:t>
            </a:r>
            <a:endParaRPr sz="2400" dirty="0">
              <a:solidFill>
                <a:schemeClr val="dk1"/>
              </a:solidFill>
            </a:endParaRPr>
          </a:p>
          <a:p>
            <a:pPr marL="0" marR="0" lvl="0" indent="0" algn="l" rtl="0">
              <a:lnSpc>
                <a:spcPct val="100000"/>
              </a:lnSpc>
              <a:spcBef>
                <a:spcPts val="0"/>
              </a:spcBef>
              <a:spcAft>
                <a:spcPts val="0"/>
              </a:spcAft>
              <a:buNone/>
            </a:pPr>
            <a:r>
              <a:rPr lang="en-CA" sz="2400" dirty="0">
                <a:solidFill>
                  <a:schemeClr val="dk1"/>
                </a:solidFill>
              </a:rPr>
              <a:t>incident: </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PPE?</a:t>
            </a:r>
            <a:endParaRPr sz="24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OEM vs. aftermarket parts?</a:t>
            </a:r>
            <a:endParaRPr sz="24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Chemicals?</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
                  </a:ext>
                </a:extLst>
              </a:rPr>
              <a:t> </a:t>
            </a:r>
            <a:endParaRPr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2"/>
                </a:ext>
              </a:extLst>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For every unsafe condition or act, determine why the situation was allowed to exist.</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p:txBody>
      </p:sp>
      <p:pic>
        <p:nvPicPr>
          <p:cNvPr id="782" name="Google Shape;782;g25bc0b048ed_0_1182"/>
          <p:cNvPicPr preferRelativeResize="0"/>
          <p:nvPr/>
        </p:nvPicPr>
        <p:blipFill rotWithShape="1">
          <a:blip r:embed="rId4">
            <a:alphaModFix/>
          </a:blip>
          <a:srcRect/>
          <a:stretch/>
        </p:blipFill>
        <p:spPr>
          <a:xfrm>
            <a:off x="4961061" y="1634359"/>
            <a:ext cx="4005700" cy="2433050"/>
          </a:xfrm>
          <a:prstGeom prst="rect">
            <a:avLst/>
          </a:prstGeom>
          <a:noFill/>
          <a:ln>
            <a:noFill/>
          </a:ln>
        </p:spPr>
      </p:pic>
      <p:sp>
        <p:nvSpPr>
          <p:cNvPr id="783" name="Google Shape;783;g25bc0b048ed_0_118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g25bc0b048ed_0_1182"/>
          <p:cNvSpPr/>
          <p:nvPr/>
        </p:nvSpPr>
        <p:spPr>
          <a:xfrm>
            <a:off x="7940186" y="582197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85" name="Google Shape;785;g25bc0b048ed_0_1182"/>
          <p:cNvSpPr/>
          <p:nvPr/>
        </p:nvSpPr>
        <p:spPr>
          <a:xfrm>
            <a:off x="7607700" y="595007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86" name="Google Shape;786;g25bc0b048ed_0_1182"/>
          <p:cNvSpPr txBox="1"/>
          <p:nvPr/>
        </p:nvSpPr>
        <p:spPr>
          <a:xfrm>
            <a:off x="7556250" y="588646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52</a:t>
            </a:r>
            <a:endParaRPr sz="1600" b="1" dirty="0">
              <a:solidFill>
                <a:schemeClr val="lt1"/>
              </a:solidFill>
              <a:latin typeface="Calibri"/>
              <a:ea typeface="Calibri"/>
              <a:cs typeface="Calibri"/>
              <a:sym typeface="Calibri"/>
            </a:endParaRPr>
          </a:p>
        </p:txBody>
      </p:sp>
      <p:sp>
        <p:nvSpPr>
          <p:cNvPr id="787" name="Google Shape;787;g25bc0b048ed_0_1182"/>
          <p:cNvSpPr txBox="1"/>
          <p:nvPr/>
        </p:nvSpPr>
        <p:spPr>
          <a:xfrm>
            <a:off x="7966788" y="585571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32</a:t>
            </a:r>
            <a:endParaRPr sz="2000" b="1" dirty="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g25bc0b048ed_0_119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793" name="Google Shape;793;g25bc0b048ed_0_119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794" name="Google Shape;794;g25bc0b048ed_0_119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Gathering Information – The Five 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795" name="Google Shape;795;g25bc0b048ed_0_1192"/>
          <p:cNvSpPr txBox="1"/>
          <p:nvPr/>
        </p:nvSpPr>
        <p:spPr>
          <a:xfrm>
            <a:off x="431800" y="1410100"/>
            <a:ext cx="5062800" cy="50474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5.  </a:t>
            </a:r>
            <a:r>
              <a:rPr lang="en-CA" sz="2800" b="1" dirty="0">
                <a:solidFill>
                  <a:schemeClr val="dk1"/>
                </a:solidFill>
              </a:rPr>
              <a:t>Paper</a:t>
            </a:r>
            <a:endParaRPr sz="2800" b="1"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
                  </a:ext>
                </a:extLst>
              </a:rPr>
              <a:t> </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
                </a:ext>
              </a:extLst>
            </a:endParaRPr>
          </a:p>
          <a:p>
            <a:pPr marL="0" marR="0" lvl="0" indent="0" algn="l" rtl="0">
              <a:lnSpc>
                <a:spcPct val="100000"/>
              </a:lnSpc>
              <a:spcBef>
                <a:spcPts val="0"/>
              </a:spcBef>
              <a:spcAft>
                <a:spcPts val="0"/>
              </a:spcAft>
              <a:buNone/>
            </a:pPr>
            <a:r>
              <a:rPr lang="en-CA" sz="2800" dirty="0">
                <a:solidFill>
                  <a:schemeClr val="dk1"/>
                </a:solidFill>
              </a:rPr>
              <a:t>Gather the relevant safety documents and records for the workplace:</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dirty="0">
              <a:solidFill>
                <a:schemeClr val="dk1"/>
              </a:solidFill>
              <a:latin typeface="Trebuchet MS"/>
              <a:ea typeface="Trebuchet MS"/>
              <a:cs typeface="Trebuchet MS"/>
              <a:sym typeface="Trebuchet MS"/>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5"/>
                  </a:ext>
                </a:extLst>
              </a:rPr>
              <a:t>Site-specific </a:t>
            </a:r>
            <a:r>
              <a:rPr lang="en-CA" sz="2800" dirty="0">
                <a:solidFill>
                  <a:schemeClr val="dk1"/>
                </a:solidFill>
              </a:rPr>
              <a:t>plans</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Personnel records</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Training records</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Other relevant paperwork</a:t>
            </a:r>
            <a:endParaRPr sz="28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endParaRPr>
          </a:p>
        </p:txBody>
      </p:sp>
      <p:pic>
        <p:nvPicPr>
          <p:cNvPr id="796" name="Google Shape;796;g25bc0b048ed_0_1192"/>
          <p:cNvPicPr preferRelativeResize="0"/>
          <p:nvPr/>
        </p:nvPicPr>
        <p:blipFill rotWithShape="1">
          <a:blip r:embed="rId4">
            <a:alphaModFix/>
          </a:blip>
          <a:srcRect/>
          <a:stretch/>
        </p:blipFill>
        <p:spPr>
          <a:xfrm>
            <a:off x="5568249" y="1454773"/>
            <a:ext cx="2686550" cy="3600600"/>
          </a:xfrm>
          <a:prstGeom prst="rect">
            <a:avLst/>
          </a:prstGeom>
          <a:noFill/>
          <a:ln>
            <a:noFill/>
          </a:ln>
        </p:spPr>
      </p:pic>
      <p:sp>
        <p:nvSpPr>
          <p:cNvPr id="797" name="Google Shape;797;g25bc0b048ed_0_119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8" name="Google Shape;798;g25bc0b048ed_0_1192"/>
          <p:cNvSpPr/>
          <p:nvPr/>
        </p:nvSpPr>
        <p:spPr>
          <a:xfrm>
            <a:off x="7940186" y="58077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799" name="Google Shape;799;g25bc0b048ed_0_1192"/>
          <p:cNvSpPr/>
          <p:nvPr/>
        </p:nvSpPr>
        <p:spPr>
          <a:xfrm>
            <a:off x="7607700" y="59358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00" name="Google Shape;800;g25bc0b048ed_0_1192"/>
          <p:cNvSpPr txBox="1"/>
          <p:nvPr/>
        </p:nvSpPr>
        <p:spPr>
          <a:xfrm>
            <a:off x="7556250" y="58722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53</a:t>
            </a:r>
            <a:endParaRPr sz="1600" b="1" dirty="0">
              <a:solidFill>
                <a:schemeClr val="lt1"/>
              </a:solidFill>
              <a:latin typeface="Calibri"/>
              <a:ea typeface="Calibri"/>
              <a:cs typeface="Calibri"/>
              <a:sym typeface="Calibri"/>
            </a:endParaRPr>
          </a:p>
        </p:txBody>
      </p:sp>
      <p:sp>
        <p:nvSpPr>
          <p:cNvPr id="801" name="Google Shape;801;g25bc0b048ed_0_1192"/>
          <p:cNvSpPr txBox="1"/>
          <p:nvPr/>
        </p:nvSpPr>
        <p:spPr>
          <a:xfrm>
            <a:off x="7966788" y="58414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33</a:t>
            </a:r>
            <a:endParaRPr sz="2000" b="1" dirty="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g25bc0b048ed_0_121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07" name="Google Shape;807;g25bc0b048ed_0_121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08" name="Google Shape;808;g25bc0b048ed_0_121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Analysis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809" name="Google Shape;809;g25bc0b048ed_0_1212"/>
          <p:cNvSpPr txBox="1"/>
          <p:nvPr/>
        </p:nvSpPr>
        <p:spPr>
          <a:xfrm>
            <a:off x="431800" y="1574801"/>
            <a:ext cx="8278200" cy="7695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000">
              <a:solidFill>
                <a:schemeClr val="dk1"/>
              </a:solidFill>
            </a:endParaRPr>
          </a:p>
        </p:txBody>
      </p:sp>
      <p:sp>
        <p:nvSpPr>
          <p:cNvPr id="810" name="Google Shape;810;g25bc0b048ed_0_121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11" name="Google Shape;811;g25bc0b048ed_0_1212"/>
          <p:cNvPicPr preferRelativeResize="0">
            <a:picLocks noChangeAspect="1"/>
          </p:cNvPicPr>
          <p:nvPr/>
        </p:nvPicPr>
        <p:blipFill>
          <a:blip r:embed="rId4">
            <a:alphaModFix/>
          </a:blip>
          <a:stretch>
            <a:fillRect/>
          </a:stretch>
        </p:blipFill>
        <p:spPr>
          <a:xfrm>
            <a:off x="5299038" y="505252"/>
            <a:ext cx="2651273" cy="2628000"/>
          </a:xfrm>
          <a:prstGeom prst="rect">
            <a:avLst/>
          </a:prstGeom>
          <a:noFill/>
          <a:ln>
            <a:noFill/>
          </a:ln>
        </p:spPr>
      </p:pic>
      <p:pic>
        <p:nvPicPr>
          <p:cNvPr id="812" name="Google Shape;812;g25bc0b048ed_0_1212"/>
          <p:cNvPicPr preferRelativeResize="0"/>
          <p:nvPr/>
        </p:nvPicPr>
        <p:blipFill>
          <a:blip r:embed="rId5">
            <a:alphaModFix/>
          </a:blip>
          <a:stretch>
            <a:fillRect/>
          </a:stretch>
        </p:blipFill>
        <p:spPr>
          <a:xfrm>
            <a:off x="393875" y="3509275"/>
            <a:ext cx="8102051" cy="2265147"/>
          </a:xfrm>
          <a:prstGeom prst="rect">
            <a:avLst/>
          </a:prstGeom>
          <a:noFill/>
          <a:ln>
            <a:noFill/>
          </a:ln>
        </p:spPr>
      </p:pic>
      <p:cxnSp>
        <p:nvCxnSpPr>
          <p:cNvPr id="813" name="Google Shape;813;g25bc0b048ed_0_1212"/>
          <p:cNvCxnSpPr>
            <a:cxnSpLocks/>
          </p:cNvCxnSpPr>
          <p:nvPr/>
        </p:nvCxnSpPr>
        <p:spPr>
          <a:xfrm flipV="1">
            <a:off x="3499150" y="2297671"/>
            <a:ext cx="2036677" cy="2003241"/>
          </a:xfrm>
          <a:prstGeom prst="straightConnector1">
            <a:avLst/>
          </a:prstGeom>
          <a:noFill/>
          <a:ln w="38100" cap="flat" cmpd="sng">
            <a:solidFill>
              <a:srgbClr val="4BA359"/>
            </a:solidFill>
            <a:prstDash val="solid"/>
            <a:round/>
            <a:headEnd type="none" w="med" len="med"/>
            <a:tailEnd type="triangle" w="med" len="med"/>
          </a:ln>
        </p:spPr>
      </p:cxnSp>
      <p:sp>
        <p:nvSpPr>
          <p:cNvPr id="814" name="Google Shape;814;g25bc0b048ed_0_121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15" name="Google Shape;815;g25bc0b048ed_0_121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16" name="Google Shape;816;g25bc0b048ed_0_121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54</a:t>
            </a:r>
            <a:endParaRPr sz="1600" b="1" dirty="0">
              <a:solidFill>
                <a:schemeClr val="lt1"/>
              </a:solidFill>
              <a:latin typeface="Calibri"/>
              <a:ea typeface="Calibri"/>
              <a:cs typeface="Calibri"/>
              <a:sym typeface="Calibri"/>
            </a:endParaRPr>
          </a:p>
        </p:txBody>
      </p:sp>
      <p:sp>
        <p:nvSpPr>
          <p:cNvPr id="817" name="Google Shape;817;g25bc0b048ed_0_121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34</a:t>
            </a:r>
            <a:endParaRPr sz="2000" b="1" dirty="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g275e406f528_1_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23" name="Google Shape;823;g275e406f528_1_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24" name="Google Shape;824;g275e406f528_1_2"/>
          <p:cNvSpPr txBox="1"/>
          <p:nvPr/>
        </p:nvSpPr>
        <p:spPr>
          <a:xfrm>
            <a:off x="432900" y="261754"/>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Analysis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825" name="Google Shape;825;g275e406f528_1_2"/>
          <p:cNvSpPr txBox="1"/>
          <p:nvPr/>
        </p:nvSpPr>
        <p:spPr>
          <a:xfrm>
            <a:off x="380174" y="1194197"/>
            <a:ext cx="8278200" cy="29853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Sequence of events</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Lay out the timeline for the incident, identify any gaps, follow up to get missing details</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Critical Thinking</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About sources of information, bias, and ‘politics and agendas’</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000" dirty="0">
              <a:solidFill>
                <a:schemeClr val="dk1"/>
              </a:solidFill>
            </a:endParaRPr>
          </a:p>
        </p:txBody>
      </p:sp>
      <p:pic>
        <p:nvPicPr>
          <p:cNvPr id="826" name="Google Shape;826;g275e406f528_1_2"/>
          <p:cNvPicPr preferRelativeResize="0"/>
          <p:nvPr/>
        </p:nvPicPr>
        <p:blipFill rotWithShape="1">
          <a:blip r:embed="rId4">
            <a:alphaModFix/>
          </a:blip>
          <a:srcRect l="26795" r="19922"/>
          <a:stretch/>
        </p:blipFill>
        <p:spPr>
          <a:xfrm rot="-5400000">
            <a:off x="3138687" y="2098039"/>
            <a:ext cx="2388576" cy="5977052"/>
          </a:xfrm>
          <a:prstGeom prst="rect">
            <a:avLst/>
          </a:prstGeom>
          <a:noFill/>
          <a:ln>
            <a:noFill/>
          </a:ln>
        </p:spPr>
      </p:pic>
      <p:sp>
        <p:nvSpPr>
          <p:cNvPr id="827" name="Google Shape;827;g275e406f528_1_2"/>
          <p:cNvSpPr/>
          <p:nvPr/>
        </p:nvSpPr>
        <p:spPr>
          <a:xfrm>
            <a:off x="511264" y="1110327"/>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g275e406f528_1_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29" name="Google Shape;829;g275e406f528_1_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30" name="Google Shape;830;g275e406f528_1_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54</a:t>
            </a:r>
            <a:endParaRPr sz="1600" b="1" dirty="0">
              <a:solidFill>
                <a:schemeClr val="lt1"/>
              </a:solidFill>
              <a:latin typeface="Calibri"/>
              <a:ea typeface="Calibri"/>
              <a:cs typeface="Calibri"/>
              <a:sym typeface="Calibri"/>
            </a:endParaRPr>
          </a:p>
        </p:txBody>
      </p:sp>
      <p:sp>
        <p:nvSpPr>
          <p:cNvPr id="831" name="Google Shape;831;g275e406f528_1_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g25bc0b048ed_0_122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37" name="Google Shape;837;g25bc0b048ed_0_122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38" name="Google Shape;838;g25bc0b048ed_0_1222"/>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Bias</a:t>
            </a:r>
            <a:endParaRPr sz="2800" b="1" dirty="0">
              <a:solidFill>
                <a:srgbClr val="007A2C"/>
              </a:solidFill>
            </a:endParaRPr>
          </a:p>
        </p:txBody>
      </p:sp>
      <p:sp>
        <p:nvSpPr>
          <p:cNvPr id="839" name="Google Shape;839;g25bc0b048ed_0_1222"/>
          <p:cNvSpPr txBox="1"/>
          <p:nvPr/>
        </p:nvSpPr>
        <p:spPr>
          <a:xfrm>
            <a:off x="431800" y="1410100"/>
            <a:ext cx="4749608" cy="66787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Importance of being open-minded and thinking “outside the box.”</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Jumping to conclusions can lead to a false outcome. </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6"/>
                  </a:ext>
                </a:extLst>
              </a:rPr>
              <a:t>Example: Vehicle loses control and goes off the road.</a:t>
            </a:r>
            <a:r>
              <a:rPr lang="en-CA" sz="2800" dirty="0">
                <a:solidFill>
                  <a:schemeClr val="dk1"/>
                </a:solidFill>
              </a:rPr>
              <a:t> Is speed always the cause?</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pic>
        <p:nvPicPr>
          <p:cNvPr id="840" name="Google Shape;840;g25bc0b048ed_0_1222"/>
          <p:cNvPicPr preferRelativeResize="0">
            <a:picLocks noChangeAspect="1"/>
          </p:cNvPicPr>
          <p:nvPr/>
        </p:nvPicPr>
        <p:blipFill rotWithShape="1">
          <a:blip r:embed="rId4">
            <a:alphaModFix/>
          </a:blip>
          <a:srcRect l="39106"/>
          <a:stretch/>
        </p:blipFill>
        <p:spPr>
          <a:xfrm>
            <a:off x="5517806" y="1671815"/>
            <a:ext cx="3459110" cy="3744000"/>
          </a:xfrm>
          <a:prstGeom prst="rect">
            <a:avLst/>
          </a:prstGeom>
          <a:noFill/>
          <a:ln>
            <a:noFill/>
          </a:ln>
        </p:spPr>
      </p:pic>
      <p:sp>
        <p:nvSpPr>
          <p:cNvPr id="841" name="Google Shape;841;g25bc0b048ed_0_122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2" name="Google Shape;842;g25bc0b048ed_0_122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43" name="Google Shape;843;g25bc0b048ed_0_122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44" name="Google Shape;844;g25bc0b048ed_0_122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55</a:t>
            </a:r>
            <a:endParaRPr sz="1600" b="1" dirty="0">
              <a:solidFill>
                <a:schemeClr val="lt1"/>
              </a:solidFill>
              <a:latin typeface="Calibri"/>
              <a:ea typeface="Calibri"/>
              <a:cs typeface="Calibri"/>
              <a:sym typeface="Calibri"/>
            </a:endParaRPr>
          </a:p>
        </p:txBody>
      </p:sp>
      <p:sp>
        <p:nvSpPr>
          <p:cNvPr id="845" name="Google Shape;845;g25bc0b048ed_0_122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g25bc0b048ed_0_5"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33" name="Google Shape;133;g25bc0b048ed_0_5"/>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34" name="Google Shape;134;g25bc0b048ed_0_5"/>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1 – Course Overview</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Overview</a:t>
            </a:r>
            <a:endParaRPr sz="2800" b="1" i="0" u="none" strike="noStrike" cap="none" dirty="0">
              <a:solidFill>
                <a:srgbClr val="007A2C"/>
              </a:solidFill>
              <a:latin typeface="Arial"/>
              <a:ea typeface="Arial"/>
              <a:cs typeface="Arial"/>
              <a:sym typeface="Arial"/>
            </a:endParaRPr>
          </a:p>
        </p:txBody>
      </p:sp>
      <p:sp>
        <p:nvSpPr>
          <p:cNvPr id="135" name="Google Shape;135;g25bc0b048ed_0_5"/>
          <p:cNvSpPr txBox="1"/>
          <p:nvPr/>
        </p:nvSpPr>
        <p:spPr>
          <a:xfrm>
            <a:off x="386625" y="1330209"/>
            <a:ext cx="4748700" cy="4678163"/>
          </a:xfrm>
          <a:prstGeom prst="rect">
            <a:avLst/>
          </a:prstGeom>
          <a:noFill/>
          <a:ln>
            <a:noFill/>
          </a:ln>
        </p:spPr>
        <p:txBody>
          <a:bodyPr spcFirstLastPara="1" wrap="square" lIns="91425" tIns="45700" rIns="91425" bIns="45700" anchor="t" anchorCtr="0">
            <a:spAutoFit/>
          </a:bodyPr>
          <a:lstStyle/>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Timing and breaks</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Afternoon – Investigation practice</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Participation and Confidentiality</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Washrooms</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Cell phones</a:t>
            </a:r>
            <a:endParaRPr sz="2800" dirty="0">
              <a:solidFill>
                <a:schemeClr val="dk1"/>
              </a:solidFill>
            </a:endParaRPr>
          </a:p>
          <a:p>
            <a:pPr marL="457200" marR="0" lvl="0" indent="-387350" algn="l" rtl="0">
              <a:lnSpc>
                <a:spcPct val="100000"/>
              </a:lnSpc>
              <a:spcBef>
                <a:spcPts val="1200"/>
              </a:spcBef>
              <a:spcAft>
                <a:spcPts val="0"/>
              </a:spcAft>
              <a:buClr>
                <a:srgbClr val="00A651"/>
              </a:buClr>
              <a:buSzPts val="2500"/>
              <a:buChar char="•"/>
            </a:pPr>
            <a:r>
              <a:rPr lang="en-CA" sz="2800" dirty="0">
                <a:solidFill>
                  <a:schemeClr val="dk1"/>
                </a:solidFill>
              </a:rPr>
              <a:t>Sign-in form</a:t>
            </a:r>
            <a:endParaRPr sz="2800" dirty="0"/>
          </a:p>
          <a:p>
            <a:pPr marL="0" lvl="0" indent="0" algn="l" rtl="0">
              <a:spcBef>
                <a:spcPts val="0"/>
              </a:spcBef>
              <a:spcAft>
                <a:spcPts val="0"/>
              </a:spcAft>
              <a:buClr>
                <a:schemeClr val="dk1"/>
              </a:buClr>
              <a:buSzPts val="1100"/>
              <a:buFont typeface="Arial"/>
              <a:buNone/>
            </a:pPr>
            <a:endParaRPr dirty="0"/>
          </a:p>
        </p:txBody>
      </p:sp>
      <p:sp>
        <p:nvSpPr>
          <p:cNvPr id="136" name="Google Shape;136;g25bc0b048ed_0_5"/>
          <p:cNvSpPr txBox="1"/>
          <p:nvPr/>
        </p:nvSpPr>
        <p:spPr>
          <a:xfrm>
            <a:off x="5424094" y="4423315"/>
            <a:ext cx="3491974"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a:solidFill>
                  <a:srgbClr val="0A335F"/>
                </a:solidFill>
              </a:rPr>
              <a:t>Indicates page # in Participant Manual</a:t>
            </a:r>
            <a:endParaRPr b="1" dirty="0">
              <a:solidFill>
                <a:srgbClr val="0A335F"/>
              </a:solidFill>
            </a:endParaRPr>
          </a:p>
        </p:txBody>
      </p:sp>
      <p:sp>
        <p:nvSpPr>
          <p:cNvPr id="137" name="Google Shape;137;g25bc0b048ed_0_5"/>
          <p:cNvSpPr txBox="1"/>
          <p:nvPr/>
        </p:nvSpPr>
        <p:spPr>
          <a:xfrm>
            <a:off x="3772625" y="4833813"/>
            <a:ext cx="30000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a:solidFill>
                  <a:srgbClr val="E56F18"/>
                </a:solidFill>
              </a:rPr>
              <a:t>Indicates an activity page number in the Trainer’s Manual</a:t>
            </a:r>
            <a:endParaRPr b="1" dirty="0">
              <a:solidFill>
                <a:srgbClr val="E56F18"/>
              </a:solidFill>
            </a:endParaRPr>
          </a:p>
        </p:txBody>
      </p:sp>
      <p:cxnSp>
        <p:nvCxnSpPr>
          <p:cNvPr id="138" name="Google Shape;138;g25bc0b048ed_0_5"/>
          <p:cNvCxnSpPr>
            <a:cxnSpLocks/>
            <a:stCxn id="136" idx="2"/>
          </p:cNvCxnSpPr>
          <p:nvPr/>
        </p:nvCxnSpPr>
        <p:spPr>
          <a:xfrm>
            <a:off x="7170081" y="4823394"/>
            <a:ext cx="869987" cy="744421"/>
          </a:xfrm>
          <a:prstGeom prst="straightConnector1">
            <a:avLst/>
          </a:prstGeom>
          <a:noFill/>
          <a:ln w="9525" cap="flat" cmpd="sng">
            <a:solidFill>
              <a:schemeClr val="dk2"/>
            </a:solidFill>
            <a:prstDash val="solid"/>
            <a:round/>
            <a:headEnd type="none" w="med" len="med"/>
            <a:tailEnd type="triangle" w="med" len="med"/>
          </a:ln>
        </p:spPr>
      </p:cxnSp>
      <p:cxnSp>
        <p:nvCxnSpPr>
          <p:cNvPr id="139" name="Google Shape;139;g25bc0b048ed_0_5"/>
          <p:cNvCxnSpPr/>
          <p:nvPr/>
        </p:nvCxnSpPr>
        <p:spPr>
          <a:xfrm>
            <a:off x="6643450" y="5197150"/>
            <a:ext cx="628800" cy="573600"/>
          </a:xfrm>
          <a:prstGeom prst="straightConnector1">
            <a:avLst/>
          </a:prstGeom>
          <a:noFill/>
          <a:ln w="9525" cap="flat" cmpd="sng">
            <a:solidFill>
              <a:srgbClr val="E56F18"/>
            </a:solidFill>
            <a:prstDash val="solid"/>
            <a:round/>
            <a:headEnd type="none" w="med" len="med"/>
            <a:tailEnd type="triangle" w="med" len="med"/>
          </a:ln>
        </p:spPr>
      </p:cxnSp>
      <p:sp>
        <p:nvSpPr>
          <p:cNvPr id="140" name="Google Shape;140;g25bc0b048ed_0_5"/>
          <p:cNvSpPr/>
          <p:nvPr/>
        </p:nvSpPr>
        <p:spPr>
          <a:xfrm>
            <a:off x="7922800" y="5577312"/>
            <a:ext cx="787200" cy="6807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CA" sz="2400" dirty="0">
                <a:solidFill>
                  <a:schemeClr val="lt1"/>
                </a:solidFill>
              </a:rPr>
              <a:t>#</a:t>
            </a:r>
            <a:endParaRPr sz="2400" dirty="0">
              <a:solidFill>
                <a:schemeClr val="lt1"/>
              </a:solidFill>
            </a:endParaRPr>
          </a:p>
        </p:txBody>
      </p:sp>
      <p:sp>
        <p:nvSpPr>
          <p:cNvPr id="141" name="Google Shape;141;g25bc0b048ed_0_5"/>
          <p:cNvSpPr/>
          <p:nvPr/>
        </p:nvSpPr>
        <p:spPr>
          <a:xfrm>
            <a:off x="7321500" y="5580625"/>
            <a:ext cx="680700" cy="6807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400" dirty="0">
                <a:solidFill>
                  <a:schemeClr val="lt1"/>
                </a:solidFill>
              </a:rPr>
              <a:t>#</a:t>
            </a:r>
            <a:endParaRPr sz="2400" dirty="0">
              <a:solidFill>
                <a:schemeClr val="lt1"/>
              </a:solidFill>
            </a:endParaRPr>
          </a:p>
        </p:txBody>
      </p:sp>
      <p:pic>
        <p:nvPicPr>
          <p:cNvPr id="142" name="Google Shape;142;g25bc0b048ed_0_5"/>
          <p:cNvPicPr preferRelativeResize="0"/>
          <p:nvPr/>
        </p:nvPicPr>
        <p:blipFill>
          <a:blip r:embed="rId4">
            <a:alphaModFix/>
          </a:blip>
          <a:stretch>
            <a:fillRect/>
          </a:stretch>
        </p:blipFill>
        <p:spPr>
          <a:xfrm>
            <a:off x="5295251" y="1763425"/>
            <a:ext cx="3575023" cy="2383349"/>
          </a:xfrm>
          <a:prstGeom prst="rect">
            <a:avLst/>
          </a:prstGeom>
          <a:noFill/>
          <a:ln>
            <a:noFill/>
          </a:ln>
        </p:spPr>
      </p:pic>
      <p:sp>
        <p:nvSpPr>
          <p:cNvPr id="143" name="Google Shape;143;g25bc0b048ed_0_5"/>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g25bc0b048ed_0_123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51" name="Google Shape;851;g25bc0b048ed_0_123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52" name="Google Shape;852;g25bc0b048ed_0_123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Analysis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853" name="Google Shape;853;g25bc0b048ed_0_1232"/>
          <p:cNvSpPr txBox="1"/>
          <p:nvPr/>
        </p:nvSpPr>
        <p:spPr>
          <a:xfrm>
            <a:off x="431388" y="1475997"/>
            <a:ext cx="8086800" cy="5616882"/>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Establish what are known facts</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Review the direct and indirect evidence</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Consider and evaluate other data (statements or opinions)</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Evaluate and “weigh” the data - each data piece in not the same weight</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Some pieces may not fit – or be missing</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Use critical thinking and stay objective</a:t>
            </a: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Make conclusions and answer “what happened?”</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
                </a:ext>
              </a:extLst>
            </a:endParaRPr>
          </a:p>
          <a:p>
            <a:pPr marL="457200" marR="0" lvl="0" indent="0" algn="l" rtl="0">
              <a:lnSpc>
                <a:spcPct val="100000"/>
              </a:lnSpc>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8"/>
                  </a:ext>
                </a:extLst>
              </a:rPr>
              <a:t> </a:t>
            </a: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endParaRPr>
          </a:p>
        </p:txBody>
      </p:sp>
      <p:sp>
        <p:nvSpPr>
          <p:cNvPr id="854" name="Google Shape;854;g25bc0b048ed_0_123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g25bc0b048ed_0_123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56" name="Google Shape;856;g25bc0b048ed_0_123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57" name="Google Shape;857;g25bc0b048ed_0_123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55</a:t>
            </a:r>
            <a:endParaRPr sz="1600" b="1" dirty="0">
              <a:solidFill>
                <a:schemeClr val="lt1"/>
              </a:solidFill>
              <a:latin typeface="Calibri"/>
              <a:ea typeface="Calibri"/>
              <a:cs typeface="Calibri"/>
              <a:sym typeface="Calibri"/>
            </a:endParaRPr>
          </a:p>
        </p:txBody>
      </p:sp>
      <p:sp>
        <p:nvSpPr>
          <p:cNvPr id="858" name="Google Shape;858;g25bc0b048ed_0_123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g25bc0b048ed_0_124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64" name="Google Shape;864;g25bc0b048ed_0_124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65" name="Google Shape;865;g25bc0b048ed_0_1242"/>
          <p:cNvSpPr txBox="1"/>
          <p:nvPr/>
        </p:nvSpPr>
        <p:spPr>
          <a:xfrm>
            <a:off x="431800" y="360626"/>
            <a:ext cx="8278200" cy="1645029"/>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Unsafe Conditions, Acts, or Procedures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866" name="Google Shape;866;g25bc0b048ed_0_1242"/>
          <p:cNvSpPr txBox="1"/>
          <p:nvPr/>
        </p:nvSpPr>
        <p:spPr>
          <a:xfrm>
            <a:off x="431800" y="1410101"/>
            <a:ext cx="82782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867" name="Google Shape;867;g25bc0b048ed_0_1242"/>
          <p:cNvPicPr preferRelativeResize="0"/>
          <p:nvPr/>
        </p:nvPicPr>
        <p:blipFill rotWithShape="1">
          <a:blip r:embed="rId4">
            <a:alphaModFix/>
          </a:blip>
          <a:srcRect/>
          <a:stretch/>
        </p:blipFill>
        <p:spPr>
          <a:xfrm>
            <a:off x="662338" y="3581125"/>
            <a:ext cx="7817125" cy="2185500"/>
          </a:xfrm>
          <a:prstGeom prst="rect">
            <a:avLst/>
          </a:prstGeom>
          <a:noFill/>
          <a:ln>
            <a:noFill/>
          </a:ln>
        </p:spPr>
      </p:pic>
      <p:cxnSp>
        <p:nvCxnSpPr>
          <p:cNvPr id="868" name="Google Shape;868;g25bc0b048ed_0_1242"/>
          <p:cNvCxnSpPr>
            <a:cxnSpLocks/>
          </p:cNvCxnSpPr>
          <p:nvPr/>
        </p:nvCxnSpPr>
        <p:spPr>
          <a:xfrm flipV="1">
            <a:off x="4850988" y="2929099"/>
            <a:ext cx="849596" cy="747277"/>
          </a:xfrm>
          <a:prstGeom prst="straightConnector1">
            <a:avLst/>
          </a:prstGeom>
          <a:noFill/>
          <a:ln w="38100" cap="flat" cmpd="sng">
            <a:solidFill>
              <a:srgbClr val="347A40"/>
            </a:solidFill>
            <a:prstDash val="solid"/>
            <a:round/>
            <a:headEnd type="none" w="med" len="med"/>
            <a:tailEnd type="triangle" w="med" len="med"/>
          </a:ln>
        </p:spPr>
      </p:cxnSp>
      <p:pic>
        <p:nvPicPr>
          <p:cNvPr id="869" name="Google Shape;869;g25bc0b048ed_0_1242"/>
          <p:cNvPicPr preferRelativeResize="0">
            <a:picLocks noChangeAspect="1"/>
          </p:cNvPicPr>
          <p:nvPr/>
        </p:nvPicPr>
        <p:blipFill rotWithShape="1">
          <a:blip r:embed="rId5">
            <a:alphaModFix/>
          </a:blip>
          <a:srcRect/>
          <a:stretch/>
        </p:blipFill>
        <p:spPr>
          <a:xfrm>
            <a:off x="5431338" y="1087364"/>
            <a:ext cx="2536709" cy="2520000"/>
          </a:xfrm>
          <a:prstGeom prst="rect">
            <a:avLst/>
          </a:prstGeom>
          <a:noFill/>
          <a:ln>
            <a:noFill/>
          </a:ln>
        </p:spPr>
      </p:pic>
      <p:sp>
        <p:nvSpPr>
          <p:cNvPr id="870" name="Google Shape;870;g25bc0b048ed_0_124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1" name="Google Shape;871;g25bc0b048ed_0_124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72" name="Google Shape;872;g25bc0b048ed_0_124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73" name="Google Shape;873;g25bc0b048ed_0_124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56</a:t>
            </a:r>
            <a:endParaRPr sz="1600" b="1" dirty="0">
              <a:solidFill>
                <a:schemeClr val="lt1"/>
              </a:solidFill>
              <a:latin typeface="Calibri"/>
              <a:ea typeface="Calibri"/>
              <a:cs typeface="Calibri"/>
              <a:sym typeface="Calibri"/>
            </a:endParaRPr>
          </a:p>
        </p:txBody>
      </p:sp>
      <p:sp>
        <p:nvSpPr>
          <p:cNvPr id="874" name="Google Shape;874;g25bc0b048ed_0_124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35</a:t>
            </a:r>
            <a:endParaRPr sz="2000" b="1" dirty="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g25bc0b048ed_0_125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80" name="Google Shape;880;g25bc0b048ed_0_125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81" name="Google Shape;881;g25bc0b048ed_0_125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Unsafe Conditions, Acts, or Procedures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882" name="Google Shape;882;g25bc0b048ed_0_1252"/>
          <p:cNvSpPr txBox="1"/>
          <p:nvPr/>
        </p:nvSpPr>
        <p:spPr>
          <a:xfrm>
            <a:off x="309152" y="1351901"/>
            <a:ext cx="8094000" cy="48628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400" dirty="0">
                <a:solidFill>
                  <a:schemeClr val="dk1"/>
                </a:solidFill>
              </a:rPr>
              <a:t>Describe anything that contributed to the incident:</a:t>
            </a:r>
            <a:endParaRPr sz="24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Why did this incident happen?</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What was the sequence of </a:t>
            </a:r>
            <a:br>
              <a:rPr lang="en-CA" sz="2400" dirty="0">
                <a:solidFill>
                  <a:schemeClr val="dk1"/>
                </a:solidFill>
              </a:rPr>
            </a:br>
            <a:r>
              <a:rPr lang="en-CA" sz="2400" dirty="0">
                <a:solidFill>
                  <a:schemeClr val="dk1"/>
                </a:solidFill>
              </a:rPr>
              <a:t>events?</a:t>
            </a:r>
            <a:endParaRPr sz="24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400" dirty="0">
                <a:solidFill>
                  <a:schemeClr val="dk1"/>
                </a:solidFill>
              </a:rPr>
              <a:t>Why did each event happen?</a:t>
            </a: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9"/>
                  </a:ext>
                </a:extLst>
              </a:rPr>
              <a:t>Avoid stopping at personal factors.</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Look for conditions, acts and </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procedures that are more immediate </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and can be corrected quickly.</a:t>
            </a:r>
            <a:endParaRPr sz="2400" dirty="0">
              <a:solidFill>
                <a:schemeClr val="dk1"/>
              </a:solidFill>
            </a:endParaRPr>
          </a:p>
          <a:p>
            <a:pPr marL="0" marR="0" lvl="0" indent="0" algn="l" rtl="0">
              <a:lnSpc>
                <a:spcPct val="100000"/>
              </a:lnSpc>
              <a:spcBef>
                <a:spcPts val="0"/>
              </a:spcBef>
              <a:spcAft>
                <a:spcPts val="0"/>
              </a:spcAft>
              <a:buNone/>
            </a:pPr>
            <a:endParaRPr sz="2200" dirty="0">
              <a:solidFill>
                <a:schemeClr val="dk1"/>
              </a:solidFill>
              <a:latin typeface="Calibri"/>
              <a:ea typeface="Calibri"/>
              <a:cs typeface="Calibri"/>
              <a:sym typeface="Calibri"/>
            </a:endParaRPr>
          </a:p>
        </p:txBody>
      </p:sp>
      <p:sp>
        <p:nvSpPr>
          <p:cNvPr id="883" name="Google Shape;883;g25bc0b048ed_0_125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4" name="Google Shape;884;g25bc0b048ed_0_1252"/>
          <p:cNvPicPr preferRelativeResize="0"/>
          <p:nvPr/>
        </p:nvPicPr>
        <p:blipFill>
          <a:blip r:embed="rId4">
            <a:alphaModFix/>
          </a:blip>
          <a:stretch>
            <a:fillRect/>
          </a:stretch>
        </p:blipFill>
        <p:spPr>
          <a:xfrm>
            <a:off x="5233382" y="2276832"/>
            <a:ext cx="3818648" cy="2532125"/>
          </a:xfrm>
          <a:prstGeom prst="rect">
            <a:avLst/>
          </a:prstGeom>
          <a:noFill/>
          <a:ln>
            <a:noFill/>
          </a:ln>
        </p:spPr>
      </p:pic>
      <p:sp>
        <p:nvSpPr>
          <p:cNvPr id="885" name="Google Shape;885;g25bc0b048ed_0_125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86" name="Google Shape;886;g25bc0b048ed_0_125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887" name="Google Shape;887;g25bc0b048ed_0_125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56</a:t>
            </a:r>
            <a:endParaRPr sz="1600" b="1" dirty="0">
              <a:solidFill>
                <a:schemeClr val="lt1"/>
              </a:solidFill>
              <a:latin typeface="Calibri"/>
              <a:ea typeface="Calibri"/>
              <a:cs typeface="Calibri"/>
              <a:sym typeface="Calibri"/>
            </a:endParaRPr>
          </a:p>
        </p:txBody>
      </p:sp>
      <p:sp>
        <p:nvSpPr>
          <p:cNvPr id="888" name="Google Shape;888;g25bc0b048ed_0_125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g25bc0b048ed_0_126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894" name="Google Shape;894;g25bc0b048ed_0_126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895" name="Google Shape;895;g25bc0b048ed_0_126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Unsafe Conditions, Acts, or Procedures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896" name="Google Shape;896;g25bc0b048ed_0_1262"/>
          <p:cNvSpPr txBox="1"/>
          <p:nvPr/>
        </p:nvSpPr>
        <p:spPr>
          <a:xfrm>
            <a:off x="431800" y="1428400"/>
            <a:ext cx="8506254"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chemeClr val="dk1"/>
              </a:buClr>
              <a:buSzPts val="1100"/>
              <a:buFont typeface="Arial"/>
              <a:buNone/>
            </a:pPr>
            <a:r>
              <a:rPr lang="en-CA" sz="2400" dirty="0">
                <a:solidFill>
                  <a:schemeClr val="dk1"/>
                </a:solidFill>
              </a:rPr>
              <a:t>Scenario:</a:t>
            </a:r>
            <a:endParaRPr sz="24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Worker falls while crossing an icy parking lot</a:t>
            </a:r>
            <a:endParaRPr sz="24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400" dirty="0">
                <a:solidFill>
                  <a:schemeClr val="dk1"/>
                </a:solidFill>
              </a:rPr>
              <a:t>What conditions, acts, or procedures contributed to the incident?</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Char char="○"/>
            </a:pP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0"/>
                  </a:ext>
                </a:extLst>
              </a:rPr>
              <a:t>Was the parking lot sanded and salted properly</a:t>
            </a:r>
            <a:r>
              <a:rPr lang="en-CA" sz="2400" dirty="0">
                <a:solidFill>
                  <a:schemeClr val="dk1"/>
                </a:solidFill>
              </a:rPr>
              <a:t>?</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Char char="○"/>
            </a:pPr>
            <a:r>
              <a:rPr lang="en-CA" sz="2400" dirty="0">
                <a:solidFill>
                  <a:schemeClr val="dk1"/>
                </a:solidFill>
              </a:rPr>
              <a:t>Was the salt used ineffective?</a:t>
            </a:r>
            <a:r>
              <a:rPr lang="en-CA"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1"/>
                  </a:ext>
                </a:extLst>
              </a:rPr>
              <a:t>  </a:t>
            </a:r>
            <a:endParaRPr sz="2400" dirty="0">
              <a:solidFill>
                <a:schemeClr val="dk1"/>
              </a:solidFill>
            </a:endParaRPr>
          </a:p>
          <a:p>
            <a:pPr marL="914400" marR="0" lvl="1" indent="-368300" algn="l" rtl="0">
              <a:lnSpc>
                <a:spcPct val="100000"/>
              </a:lnSpc>
              <a:spcBef>
                <a:spcPts val="0"/>
              </a:spcBef>
              <a:spcAft>
                <a:spcPts val="600"/>
              </a:spcAft>
              <a:buClr>
                <a:schemeClr val="dk1"/>
              </a:buClr>
              <a:buSzPts val="2200"/>
              <a:buChar char="○"/>
            </a:pPr>
            <a:r>
              <a:rPr lang="en-CA" sz="2400" dirty="0">
                <a:solidFill>
                  <a:schemeClr val="dk1"/>
                </a:solidFill>
              </a:rPr>
              <a:t>Did clogged gutters lead to a backup of water and ice?</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pic>
        <p:nvPicPr>
          <p:cNvPr id="897" name="Google Shape;897;g25bc0b048ed_0_1262"/>
          <p:cNvPicPr preferRelativeResize="0"/>
          <p:nvPr/>
        </p:nvPicPr>
        <p:blipFill rotWithShape="1">
          <a:blip r:embed="rId4">
            <a:alphaModFix/>
          </a:blip>
          <a:srcRect t="42853" b="-14826"/>
          <a:stretch/>
        </p:blipFill>
        <p:spPr>
          <a:xfrm>
            <a:off x="1743610" y="4591529"/>
            <a:ext cx="5252598" cy="2197524"/>
          </a:xfrm>
          <a:prstGeom prst="rect">
            <a:avLst/>
          </a:prstGeom>
          <a:noFill/>
          <a:ln>
            <a:noFill/>
          </a:ln>
        </p:spPr>
      </p:pic>
      <p:sp>
        <p:nvSpPr>
          <p:cNvPr id="898" name="Google Shape;898;g25bc0b048ed_0_126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9" name="Google Shape;899;g25bc0b048ed_0_126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00" name="Google Shape;900;g25bc0b048ed_0_126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01" name="Google Shape;901;g25bc0b048ed_0_126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56</a:t>
            </a:r>
            <a:endParaRPr sz="1600" b="1" dirty="0">
              <a:solidFill>
                <a:schemeClr val="lt1"/>
              </a:solidFill>
              <a:latin typeface="Calibri"/>
              <a:ea typeface="Calibri"/>
              <a:cs typeface="Calibri"/>
              <a:sym typeface="Calibri"/>
            </a:endParaRPr>
          </a:p>
        </p:txBody>
      </p:sp>
      <p:sp>
        <p:nvSpPr>
          <p:cNvPr id="902" name="Google Shape;902;g25bc0b048ed_0_126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g25bc0b048ed_0_127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908" name="Google Shape;908;g25bc0b048ed_0_127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09" name="Google Shape;909;g25bc0b048ed_0_1272"/>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lvl="0" indent="0" algn="l" rtl="0">
              <a:spcBef>
                <a:spcPts val="0"/>
              </a:spcBef>
              <a:spcAft>
                <a:spcPts val="0"/>
              </a:spcAft>
              <a:buClr>
                <a:schemeClr val="dk1"/>
              </a:buClr>
              <a:buSzPts val="1500"/>
              <a:buFont typeface="Arial"/>
              <a:buNone/>
            </a:pPr>
            <a:r>
              <a:rPr lang="en-CA" sz="1500" b="1" dirty="0">
                <a:solidFill>
                  <a:srgbClr val="007A2C"/>
                </a:solidFill>
              </a:rPr>
              <a:t>Section 5 – How to Investigate</a:t>
            </a:r>
            <a:endParaRPr sz="1500" b="1" dirty="0">
              <a:solidFill>
                <a:srgbClr val="007A2C"/>
              </a:solidFill>
            </a:endParaRPr>
          </a:p>
          <a:p>
            <a:pPr marL="0" lvl="0" indent="0" algn="l" rtl="0">
              <a:spcBef>
                <a:spcPts val="0"/>
              </a:spcBef>
              <a:spcAft>
                <a:spcPts val="0"/>
              </a:spcAft>
              <a:buClr>
                <a:schemeClr val="dk1"/>
              </a:buClr>
              <a:buSzPts val="1500"/>
              <a:buFont typeface="Arial"/>
              <a:buNone/>
            </a:pPr>
            <a:r>
              <a:rPr lang="en-CA" sz="2800" b="1" dirty="0">
                <a:solidFill>
                  <a:srgbClr val="007A2C"/>
                </a:solidFill>
              </a:rPr>
              <a:t>Preliminary Corrective Actions</a:t>
            </a:r>
            <a:endParaRPr sz="2800" dirty="0">
              <a:solidFill>
                <a:srgbClr val="005E67"/>
              </a:solidFill>
            </a:endParaRPr>
          </a:p>
        </p:txBody>
      </p:sp>
      <p:pic>
        <p:nvPicPr>
          <p:cNvPr id="910" name="Google Shape;910;g25bc0b048ed_0_1272"/>
          <p:cNvPicPr preferRelativeResize="0"/>
          <p:nvPr/>
        </p:nvPicPr>
        <p:blipFill rotWithShape="1">
          <a:blip r:embed="rId4">
            <a:alphaModFix/>
          </a:blip>
          <a:srcRect/>
          <a:stretch/>
        </p:blipFill>
        <p:spPr>
          <a:xfrm>
            <a:off x="662338" y="3469450"/>
            <a:ext cx="7817125" cy="2185500"/>
          </a:xfrm>
          <a:prstGeom prst="rect">
            <a:avLst/>
          </a:prstGeom>
          <a:noFill/>
          <a:ln>
            <a:noFill/>
          </a:ln>
        </p:spPr>
      </p:pic>
      <p:cxnSp>
        <p:nvCxnSpPr>
          <p:cNvPr id="911" name="Google Shape;911;g25bc0b048ed_0_1272"/>
          <p:cNvCxnSpPr>
            <a:cxnSpLocks/>
          </p:cNvCxnSpPr>
          <p:nvPr/>
        </p:nvCxnSpPr>
        <p:spPr>
          <a:xfrm flipV="1">
            <a:off x="5428735" y="2977263"/>
            <a:ext cx="741406" cy="1248748"/>
          </a:xfrm>
          <a:prstGeom prst="straightConnector1">
            <a:avLst/>
          </a:prstGeom>
          <a:noFill/>
          <a:ln w="38100" cap="flat" cmpd="sng">
            <a:solidFill>
              <a:srgbClr val="4DA6D3"/>
            </a:solidFill>
            <a:prstDash val="solid"/>
            <a:round/>
            <a:headEnd type="none" w="med" len="med"/>
            <a:tailEnd type="triangle" w="med" len="med"/>
          </a:ln>
        </p:spPr>
      </p:cxnSp>
      <p:pic>
        <p:nvPicPr>
          <p:cNvPr id="912" name="Google Shape;912;g25bc0b048ed_0_1272"/>
          <p:cNvPicPr preferRelativeResize="0">
            <a:picLocks noChangeAspect="1"/>
          </p:cNvPicPr>
          <p:nvPr/>
        </p:nvPicPr>
        <p:blipFill rotWithShape="1">
          <a:blip r:embed="rId5">
            <a:alphaModFix/>
          </a:blip>
          <a:srcRect l="109" r="109"/>
          <a:stretch/>
        </p:blipFill>
        <p:spPr>
          <a:xfrm>
            <a:off x="5534701" y="793975"/>
            <a:ext cx="2572949" cy="2556000"/>
          </a:xfrm>
          <a:prstGeom prst="rect">
            <a:avLst/>
          </a:prstGeom>
          <a:noFill/>
          <a:ln>
            <a:noFill/>
          </a:ln>
        </p:spPr>
      </p:pic>
      <p:sp>
        <p:nvSpPr>
          <p:cNvPr id="913" name="Google Shape;913;g25bc0b048ed_0_127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4" name="Google Shape;914;g25bc0b048ed_0_127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15" name="Google Shape;915;g25bc0b048ed_0_127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16" name="Google Shape;916;g25bc0b048ed_0_127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56</a:t>
            </a:r>
            <a:endParaRPr sz="1600" b="1" dirty="0">
              <a:solidFill>
                <a:schemeClr val="lt1"/>
              </a:solidFill>
              <a:latin typeface="Calibri"/>
              <a:ea typeface="Calibri"/>
              <a:cs typeface="Calibri"/>
              <a:sym typeface="Calibri"/>
            </a:endParaRPr>
          </a:p>
        </p:txBody>
      </p:sp>
      <p:sp>
        <p:nvSpPr>
          <p:cNvPr id="917" name="Google Shape;917;g25bc0b048ed_0_127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36</a:t>
            </a:r>
            <a:endParaRPr sz="2000" b="1" dirty="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5" name="Picture 4">
            <a:extLst>
              <a:ext uri="{FF2B5EF4-FFF2-40B4-BE49-F238E27FC236}">
                <a16:creationId xmlns:a16="http://schemas.microsoft.com/office/drawing/2014/main" id="{60BEF703-D668-BD96-F5BE-892F135E9F8A}"/>
              </a:ext>
            </a:extLst>
          </p:cNvPr>
          <p:cNvPicPr>
            <a:picLocks noChangeAspect="1"/>
          </p:cNvPicPr>
          <p:nvPr/>
        </p:nvPicPr>
        <p:blipFill>
          <a:blip r:embed="rId3"/>
          <a:stretch>
            <a:fillRect/>
          </a:stretch>
        </p:blipFill>
        <p:spPr>
          <a:xfrm>
            <a:off x="6286674" y="-979430"/>
            <a:ext cx="3095575" cy="7361512"/>
          </a:xfrm>
          <a:prstGeom prst="rect">
            <a:avLst/>
          </a:prstGeom>
        </p:spPr>
      </p:pic>
      <p:pic>
        <p:nvPicPr>
          <p:cNvPr id="922" name="Google Shape;922;g25bc0b048ed_0_1282" descr="Logo, icon&#10;&#10;Description automatically generated"/>
          <p:cNvPicPr preferRelativeResize="0"/>
          <p:nvPr/>
        </p:nvPicPr>
        <p:blipFill rotWithShape="1">
          <a:blip r:embed="rId4">
            <a:alphaModFix amt="46000"/>
          </a:blip>
          <a:srcRect/>
          <a:stretch/>
        </p:blipFill>
        <p:spPr>
          <a:xfrm>
            <a:off x="6963911" y="6414177"/>
            <a:ext cx="357590" cy="339770"/>
          </a:xfrm>
          <a:prstGeom prst="rect">
            <a:avLst/>
          </a:prstGeom>
          <a:noFill/>
          <a:ln>
            <a:noFill/>
          </a:ln>
        </p:spPr>
      </p:pic>
      <p:sp>
        <p:nvSpPr>
          <p:cNvPr id="923" name="Google Shape;923;g25bc0b048ed_0_128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24" name="Google Shape;924;g25bc0b048ed_0_128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Preliminary 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925" name="Google Shape;925;g25bc0b048ed_0_1282"/>
          <p:cNvSpPr txBox="1"/>
          <p:nvPr/>
        </p:nvSpPr>
        <p:spPr>
          <a:xfrm>
            <a:off x="431800" y="1671814"/>
            <a:ext cx="5647724" cy="4555053"/>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rgbClr val="00A651"/>
              </a:buClr>
              <a:buSzPts val="2200"/>
              <a:buChar char="•"/>
            </a:pPr>
            <a:r>
              <a:rPr lang="en-CA" sz="2800" dirty="0">
                <a:solidFill>
                  <a:schemeClr val="dk1"/>
                </a:solidFill>
              </a:rPr>
              <a:t>To develop effective corrective actions, accurately identify the unsafe conditions, acts and procedures</a:t>
            </a:r>
            <a:endParaRPr sz="2800" dirty="0">
              <a:solidFill>
                <a:schemeClr val="dk1"/>
              </a:solidFill>
            </a:endParaRPr>
          </a:p>
          <a:p>
            <a:pPr marL="457200" marR="0" lvl="0" indent="0" algn="l" rtl="0">
              <a:lnSpc>
                <a:spcPct val="100000"/>
              </a:lnSpc>
              <a:spcBef>
                <a:spcPts val="0"/>
              </a:spcBef>
              <a:spcAft>
                <a:spcPts val="0"/>
              </a:spcAft>
              <a:buNone/>
            </a:pPr>
            <a:endParaRPr sz="28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800" dirty="0">
                <a:solidFill>
                  <a:schemeClr val="dk1"/>
                </a:solidFill>
              </a:rPr>
              <a:t>Each corrective action must link back directly to an unsafe condition, act or procedure</a:t>
            </a:r>
            <a:endParaRPr sz="28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2"/>
                </a:ext>
              </a:extLst>
            </a:endParaRPr>
          </a:p>
          <a:p>
            <a:pPr marL="457200" marR="0" lvl="0" indent="0" algn="l" rtl="0">
              <a:lnSpc>
                <a:spcPct val="100000"/>
              </a:lnSpc>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3"/>
                  </a:ext>
                </a:extLst>
              </a:rPr>
              <a:t>  </a:t>
            </a:r>
            <a:endParaRPr sz="22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endParaRPr>
          </a:p>
        </p:txBody>
      </p:sp>
      <p:sp>
        <p:nvSpPr>
          <p:cNvPr id="926" name="Google Shape;926;g25bc0b048ed_0_1282"/>
          <p:cNvSpPr/>
          <p:nvPr/>
        </p:nvSpPr>
        <p:spPr>
          <a:xfrm>
            <a:off x="638950" y="13201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7" name="Google Shape;927;g25bc0b048ed_0_128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28" name="Google Shape;928;g25bc0b048ed_0_128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29" name="Google Shape;929;g25bc0b048ed_0_128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57</a:t>
            </a:r>
            <a:endParaRPr sz="1600" b="1" dirty="0">
              <a:solidFill>
                <a:schemeClr val="lt1"/>
              </a:solidFill>
              <a:latin typeface="Calibri"/>
              <a:ea typeface="Calibri"/>
              <a:cs typeface="Calibri"/>
              <a:sym typeface="Calibri"/>
            </a:endParaRPr>
          </a:p>
        </p:txBody>
      </p:sp>
      <p:sp>
        <p:nvSpPr>
          <p:cNvPr id="930" name="Google Shape;930;g25bc0b048ed_0_128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g25bc0b048ed_0_129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936" name="Google Shape;936;g25bc0b048ed_0_129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37" name="Google Shape;937;g25bc0b048ed_0_129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4"/>
                  </a:ext>
                </a:extLst>
              </a:rPr>
              <a:t>SMART </a:t>
            </a:r>
            <a:r>
              <a:rPr lang="en-CA" sz="2800" b="1" dirty="0">
                <a:solidFill>
                  <a:srgbClr val="007A2C"/>
                </a:solidFill>
              </a:rPr>
              <a:t>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938" name="Google Shape;938;g25bc0b048ed_0_1292"/>
          <p:cNvSpPr txBox="1"/>
          <p:nvPr/>
        </p:nvSpPr>
        <p:spPr>
          <a:xfrm>
            <a:off x="431800" y="1605701"/>
            <a:ext cx="8278200" cy="4216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800" dirty="0">
                <a:solidFill>
                  <a:schemeClr val="dk1"/>
                </a:solidFill>
              </a:rPr>
              <a:t>Corrective actions must be SMART:</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5"/>
                  </a:ext>
                </a:extLst>
              </a:rPr>
              <a:t>  </a:t>
            </a:r>
            <a:endParaRPr sz="28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1371600" marR="0" lvl="0" indent="0" algn="l" rtl="0">
              <a:lnSpc>
                <a:spcPct val="100000"/>
              </a:lnSpc>
              <a:spcBef>
                <a:spcPts val="0"/>
              </a:spcBef>
              <a:spcAft>
                <a:spcPts val="0"/>
              </a:spcAft>
              <a:buNone/>
            </a:pPr>
            <a:r>
              <a:rPr lang="en-CA" sz="3600" b="1" dirty="0">
                <a:solidFill>
                  <a:srgbClr val="EA3323"/>
                </a:solidFill>
              </a:rPr>
              <a:t>S</a:t>
            </a:r>
            <a:r>
              <a:rPr lang="en-CA"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6"/>
                  </a:ext>
                </a:extLst>
              </a:rPr>
              <a:t>pecific</a:t>
            </a:r>
            <a:endParaRPr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endParaRPr>
          </a:p>
          <a:p>
            <a:pPr marL="1371600" marR="0" lvl="0" indent="0" algn="l" rtl="0">
              <a:lnSpc>
                <a:spcPct val="100000"/>
              </a:lnSpc>
              <a:spcBef>
                <a:spcPts val="0"/>
              </a:spcBef>
              <a:spcAft>
                <a:spcPts val="0"/>
              </a:spcAft>
              <a:buNone/>
            </a:pPr>
            <a:r>
              <a:rPr lang="en-CA" sz="3600" b="1" dirty="0">
                <a:solidFill>
                  <a:srgbClr val="EA332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M</a:t>
            </a:r>
            <a:r>
              <a:rPr lang="en-CA"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easurable</a:t>
            </a:r>
            <a:endParaRPr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0"/>
                </a:ext>
              </a:extLst>
            </a:endParaRPr>
          </a:p>
          <a:p>
            <a:pPr marL="1371600" marR="0" lvl="0" indent="0" algn="l" rtl="0">
              <a:lnSpc>
                <a:spcPct val="100000"/>
              </a:lnSpc>
              <a:spcBef>
                <a:spcPts val="0"/>
              </a:spcBef>
              <a:spcAft>
                <a:spcPts val="0"/>
              </a:spcAft>
              <a:buNone/>
            </a:pPr>
            <a:r>
              <a:rPr lang="en-CA" sz="3600" b="1" dirty="0">
                <a:solidFill>
                  <a:srgbClr val="EA332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1"/>
                  </a:ext>
                </a:extLst>
              </a:rPr>
              <a:t>A</a:t>
            </a:r>
            <a:r>
              <a:rPr lang="en-CA"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2"/>
                  </a:ext>
                </a:extLst>
              </a:rPr>
              <a:t>chievable</a:t>
            </a:r>
            <a:endParaRPr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endParaRPr>
          </a:p>
          <a:p>
            <a:pPr marL="1371600" marR="0" lvl="0" indent="0" algn="l" rtl="0">
              <a:lnSpc>
                <a:spcPct val="100000"/>
              </a:lnSpc>
              <a:spcBef>
                <a:spcPts val="0"/>
              </a:spcBef>
              <a:spcAft>
                <a:spcPts val="0"/>
              </a:spcAft>
              <a:buNone/>
            </a:pPr>
            <a:r>
              <a:rPr lang="en-CA" sz="3600" b="1" dirty="0">
                <a:solidFill>
                  <a:srgbClr val="EA332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a:t>
            </a:r>
            <a:r>
              <a:rPr lang="en-CA"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5"/>
                  </a:ext>
                </a:extLst>
              </a:rPr>
              <a:t>ealistic</a:t>
            </a:r>
            <a:endParaRPr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6"/>
                </a:ext>
              </a:extLst>
            </a:endParaRPr>
          </a:p>
          <a:p>
            <a:pPr marL="1371600" marR="0" lvl="0" indent="0" algn="l" rtl="0">
              <a:lnSpc>
                <a:spcPct val="100000"/>
              </a:lnSpc>
              <a:spcBef>
                <a:spcPts val="0"/>
              </a:spcBef>
              <a:spcAft>
                <a:spcPts val="0"/>
              </a:spcAft>
              <a:buNone/>
            </a:pPr>
            <a:r>
              <a:rPr lang="en-CA" sz="3600" b="1" dirty="0">
                <a:solidFill>
                  <a:srgbClr val="EA332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7"/>
                  </a:ext>
                </a:extLst>
              </a:rPr>
              <a:t>T</a:t>
            </a:r>
            <a:r>
              <a:rPr lang="en-CA" sz="3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8"/>
                  </a:ext>
                </a:extLst>
              </a:rPr>
              <a:t>imely</a:t>
            </a:r>
            <a:endParaRPr sz="36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939" name="Google Shape;939;g25bc0b048ed_0_129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0" name="Google Shape;940;g25bc0b048ed_0_129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41" name="Google Shape;941;g25bc0b048ed_0_129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42" name="Google Shape;942;g25bc0b048ed_0_129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57</a:t>
            </a:r>
            <a:endParaRPr sz="1600" b="1" dirty="0">
              <a:solidFill>
                <a:schemeClr val="lt1"/>
              </a:solidFill>
              <a:latin typeface="Calibri"/>
              <a:ea typeface="Calibri"/>
              <a:cs typeface="Calibri"/>
              <a:sym typeface="Calibri"/>
            </a:endParaRPr>
          </a:p>
        </p:txBody>
      </p:sp>
      <p:sp>
        <p:nvSpPr>
          <p:cNvPr id="943" name="Google Shape;943;g25bc0b048ed_0_129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36</a:t>
            </a:r>
            <a:endParaRPr sz="2000" b="1" dirty="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g25bc0b048ed_0_130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949" name="Google Shape;949;g25bc0b048ed_0_130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50" name="Google Shape;950;g25bc0b048ed_0_1302"/>
          <p:cNvSpPr txBox="1"/>
          <p:nvPr/>
        </p:nvSpPr>
        <p:spPr>
          <a:xfrm>
            <a:off x="431800" y="104053"/>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9"/>
                  </a:ext>
                </a:extLst>
              </a:rPr>
              <a:t>SMART </a:t>
            </a:r>
            <a:r>
              <a:rPr lang="en-CA" sz="2800" b="1" dirty="0">
                <a:solidFill>
                  <a:srgbClr val="007A2C"/>
                </a:solidFill>
              </a:rPr>
              <a:t>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951" name="Google Shape;951;g25bc0b048ed_0_1302"/>
          <p:cNvSpPr txBox="1"/>
          <p:nvPr/>
        </p:nvSpPr>
        <p:spPr>
          <a:xfrm>
            <a:off x="419612" y="1092282"/>
            <a:ext cx="8501966"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A worker who drives a pickup did not have emergency equipment for a wildfire. What corrective actions are needed? </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Specific</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Susan S.is to inspect all 8 of the worker’s pickups to make sure they have all the required emergency equipment (backpack pump, shovel, spill kit and fire extinguisher).</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Non-specific</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We need to improve how we respond to emergencies.</a:t>
            </a:r>
            <a:endParaRPr sz="24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952" name="Google Shape;952;g25bc0b048ed_0_1302"/>
          <p:cNvSpPr/>
          <p:nvPr/>
        </p:nvSpPr>
        <p:spPr>
          <a:xfrm>
            <a:off x="560690" y="913507"/>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53" name="Google Shape;953;g25bc0b048ed_0_1302"/>
          <p:cNvPicPr preferRelativeResize="0"/>
          <p:nvPr/>
        </p:nvPicPr>
        <p:blipFill rotWithShape="1">
          <a:blip r:embed="rId4">
            <a:alphaModFix/>
          </a:blip>
          <a:srcRect t="59459" b="22092"/>
          <a:stretch/>
        </p:blipFill>
        <p:spPr>
          <a:xfrm>
            <a:off x="1194952" y="5041494"/>
            <a:ext cx="5888786" cy="1448448"/>
          </a:xfrm>
          <a:prstGeom prst="rect">
            <a:avLst/>
          </a:prstGeom>
          <a:noFill/>
          <a:ln>
            <a:noFill/>
          </a:ln>
        </p:spPr>
      </p:pic>
      <p:sp>
        <p:nvSpPr>
          <p:cNvPr id="954" name="Google Shape;954;g25bc0b048ed_0_130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55" name="Google Shape;955;g25bc0b048ed_0_130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56" name="Google Shape;956;g25bc0b048ed_0_130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57</a:t>
            </a:r>
            <a:endParaRPr sz="1600" b="1" dirty="0">
              <a:solidFill>
                <a:schemeClr val="lt1"/>
              </a:solidFill>
              <a:latin typeface="Calibri"/>
              <a:ea typeface="Calibri"/>
              <a:cs typeface="Calibri"/>
              <a:sym typeface="Calibri"/>
            </a:endParaRPr>
          </a:p>
        </p:txBody>
      </p:sp>
      <p:sp>
        <p:nvSpPr>
          <p:cNvPr id="957" name="Google Shape;957;g25bc0b048ed_0_130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g25bc0b048ed_0_131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963" name="Google Shape;963;g25bc0b048ed_0_131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64" name="Google Shape;964;g25bc0b048ed_0_131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lvl="0" indent="0" algn="l" rtl="0">
              <a:spcBef>
                <a:spcPts val="0"/>
              </a:spcBef>
              <a:spcAft>
                <a:spcPts val="0"/>
              </a:spcAft>
              <a:buClr>
                <a:schemeClr val="dk1"/>
              </a:buClr>
              <a:buSzPts val="1500"/>
              <a:buFont typeface="Arial"/>
              <a:buNone/>
            </a:pP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0"/>
                  </a:ext>
                </a:extLst>
              </a:rPr>
              <a:t>SMART </a:t>
            </a:r>
            <a:r>
              <a:rPr lang="en-CA" sz="2800" b="1" dirty="0">
                <a:solidFill>
                  <a:srgbClr val="007A2C"/>
                </a:solidFill>
              </a:rPr>
              <a:t>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965" name="Google Shape;965;g25bc0b048ed_0_1312"/>
          <p:cNvSpPr txBox="1"/>
          <p:nvPr/>
        </p:nvSpPr>
        <p:spPr>
          <a:xfrm>
            <a:off x="431800" y="1539200"/>
            <a:ext cx="5840700" cy="37548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Measurable</a:t>
            </a:r>
            <a:endParaRPr sz="2400" b="1" dirty="0">
              <a:solidFill>
                <a:schemeClr val="dk1"/>
              </a:solidFill>
            </a:endParaRPr>
          </a:p>
          <a:p>
            <a:pPr marL="0" marR="0" lvl="0" indent="0" algn="l" rtl="0">
              <a:lnSpc>
                <a:spcPct val="100000"/>
              </a:lnSpc>
              <a:spcBef>
                <a:spcPts val="0"/>
              </a:spcBef>
              <a:spcAft>
                <a:spcPts val="0"/>
              </a:spcAft>
              <a:buNone/>
            </a:pPr>
            <a:r>
              <a:rPr lang="en-CA" sz="2400" dirty="0">
                <a:solidFill>
                  <a:schemeClr val="dk1"/>
                </a:solidFill>
              </a:rPr>
              <a:t>Document the inspections on the monthly pickup inspection report and submit to Gary G., the shop manager who will replace any missing items.</a:t>
            </a:r>
            <a:endParaRPr sz="24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a:p>
            <a:pPr marL="0" lvl="0" indent="0" algn="l" rtl="0">
              <a:spcBef>
                <a:spcPts val="0"/>
              </a:spcBef>
              <a:spcAft>
                <a:spcPts val="0"/>
              </a:spcAft>
              <a:buNone/>
            </a:pPr>
            <a:r>
              <a:rPr lang="en-CA" sz="2400" b="1" dirty="0">
                <a:solidFill>
                  <a:schemeClr val="dk1"/>
                </a:solidFill>
              </a:rPr>
              <a:t>Non-measurable</a:t>
            </a:r>
            <a:endParaRPr sz="2400" b="1" dirty="0">
              <a:solidFill>
                <a:schemeClr val="dk1"/>
              </a:solidFill>
            </a:endParaRPr>
          </a:p>
          <a:p>
            <a:pPr marL="0" lvl="0" indent="0" algn="l" rtl="0">
              <a:spcBef>
                <a:spcPts val="0"/>
              </a:spcBef>
              <a:spcAft>
                <a:spcPts val="0"/>
              </a:spcAft>
              <a:buClr>
                <a:schemeClr val="dk1"/>
              </a:buClr>
              <a:buSzPts val="1100"/>
              <a:buFont typeface="Arial"/>
              <a:buNone/>
            </a:pPr>
            <a:r>
              <a:rPr lang="en-CA" sz="2400" dirty="0">
                <a:solidFill>
                  <a:schemeClr val="dk1"/>
                </a:solidFill>
              </a:rPr>
              <a:t>Make sure emergency equipment is on site.</a:t>
            </a:r>
            <a:endParaRPr sz="24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p:txBody>
      </p:sp>
      <p:pic>
        <p:nvPicPr>
          <p:cNvPr id="966" name="Google Shape;966;g25bc0b048ed_0_1312"/>
          <p:cNvPicPr preferRelativeResize="0"/>
          <p:nvPr/>
        </p:nvPicPr>
        <p:blipFill>
          <a:blip r:embed="rId4">
            <a:alphaModFix/>
          </a:blip>
          <a:stretch>
            <a:fillRect/>
          </a:stretch>
        </p:blipFill>
        <p:spPr>
          <a:xfrm>
            <a:off x="6482475" y="1442675"/>
            <a:ext cx="2227525" cy="3972650"/>
          </a:xfrm>
          <a:prstGeom prst="rect">
            <a:avLst/>
          </a:prstGeom>
          <a:noFill/>
          <a:ln>
            <a:noFill/>
          </a:ln>
        </p:spPr>
      </p:pic>
      <p:sp>
        <p:nvSpPr>
          <p:cNvPr id="967" name="Google Shape;967;g25bc0b048ed_0_131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8" name="Google Shape;968;g25bc0b048ed_0_131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69" name="Google Shape;969;g25bc0b048ed_0_131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70" name="Google Shape;970;g25bc0b048ed_0_131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57</a:t>
            </a:r>
            <a:endParaRPr sz="1600" b="1" dirty="0">
              <a:solidFill>
                <a:schemeClr val="lt1"/>
              </a:solidFill>
              <a:latin typeface="Calibri"/>
              <a:ea typeface="Calibri"/>
              <a:cs typeface="Calibri"/>
              <a:sym typeface="Calibri"/>
            </a:endParaRPr>
          </a:p>
        </p:txBody>
      </p:sp>
      <p:sp>
        <p:nvSpPr>
          <p:cNvPr id="971" name="Google Shape;971;g25bc0b048ed_0_131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g25bc0b048ed_0_133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977" name="Google Shape;977;g25bc0b048ed_0_133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78" name="Google Shape;978;g25bc0b048ed_0_133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lvl="0" indent="0" algn="l" rtl="0">
              <a:spcBef>
                <a:spcPts val="0"/>
              </a:spcBef>
              <a:spcAft>
                <a:spcPts val="0"/>
              </a:spcAft>
              <a:buClr>
                <a:schemeClr val="dk1"/>
              </a:buClr>
              <a:buSzPts val="1500"/>
              <a:buFont typeface="Arial"/>
              <a:buNone/>
            </a:pP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1"/>
                  </a:ext>
                </a:extLst>
              </a:rPr>
              <a:t>SMART </a:t>
            </a:r>
            <a:r>
              <a:rPr lang="en-CA" sz="2800" b="1" dirty="0">
                <a:solidFill>
                  <a:srgbClr val="007A2C"/>
                </a:solidFill>
              </a:rPr>
              <a:t>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979" name="Google Shape;979;g25bc0b048ed_0_1332"/>
          <p:cNvSpPr txBox="1"/>
          <p:nvPr/>
        </p:nvSpPr>
        <p:spPr>
          <a:xfrm>
            <a:off x="431800" y="1433457"/>
            <a:ext cx="8278200" cy="33547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Achievable</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All the workers have been instructed to bring their pickups to the office to be inspected tomorrow (September 15).</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Not Achievable</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The workers and their pickups are at various field sites and camps but should be back at some point this week.</a:t>
            </a:r>
            <a:endParaRPr sz="24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pic>
        <p:nvPicPr>
          <p:cNvPr id="980" name="Google Shape;980;g25bc0b048ed_0_1332"/>
          <p:cNvPicPr preferRelativeResize="0"/>
          <p:nvPr/>
        </p:nvPicPr>
        <p:blipFill rotWithShape="1">
          <a:blip r:embed="rId4">
            <a:alphaModFix/>
          </a:blip>
          <a:srcRect t="12722" b="16829"/>
          <a:stretch/>
        </p:blipFill>
        <p:spPr>
          <a:xfrm>
            <a:off x="1434111" y="4665555"/>
            <a:ext cx="5529800" cy="1517976"/>
          </a:xfrm>
          <a:prstGeom prst="rect">
            <a:avLst/>
          </a:prstGeom>
          <a:noFill/>
          <a:ln>
            <a:noFill/>
          </a:ln>
        </p:spPr>
      </p:pic>
      <p:sp>
        <p:nvSpPr>
          <p:cNvPr id="981" name="Google Shape;981;g25bc0b048ed_0_133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2" name="Google Shape;982;g25bc0b048ed_0_133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83" name="Google Shape;983;g25bc0b048ed_0_133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84" name="Google Shape;984;g25bc0b048ed_0_133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985" name="Google Shape;985;g25bc0b048ed_0_133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39ee3bcdea_0_345"/>
          <p:cNvSpPr/>
          <p:nvPr/>
        </p:nvSpPr>
        <p:spPr>
          <a:xfrm>
            <a:off x="0" y="6367719"/>
            <a:ext cx="7364400" cy="432000"/>
          </a:xfrm>
          <a:prstGeom prst="rect">
            <a:avLst/>
          </a:prstGeom>
          <a:solidFill>
            <a:srgbClr val="FEB70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g239ee3bcdea_0_345"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50" name="Google Shape;150;g239ee3bcdea_0_345"/>
          <p:cNvSpPr txBox="1"/>
          <p:nvPr/>
        </p:nvSpPr>
        <p:spPr>
          <a:xfrm>
            <a:off x="8709938" y="6364909"/>
            <a:ext cx="432000" cy="4320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CA" b="1" i="0" u="none" strike="noStrike" cap="none">
                <a:solidFill>
                  <a:schemeClr val="lt1"/>
                </a:solidFill>
                <a:latin typeface="Arial"/>
                <a:ea typeface="Arial"/>
                <a:cs typeface="Arial"/>
                <a:sym typeface="Arial"/>
              </a:rPr>
              <a:t>6</a:t>
            </a:fld>
            <a:endParaRPr b="1" i="0" u="none" strike="noStrike" cap="none" dirty="0">
              <a:solidFill>
                <a:schemeClr val="lt1"/>
              </a:solidFill>
              <a:latin typeface="Arial"/>
              <a:ea typeface="Arial"/>
              <a:cs typeface="Arial"/>
              <a:sym typeface="Arial"/>
            </a:endParaRPr>
          </a:p>
        </p:txBody>
      </p:sp>
      <p:sp>
        <p:nvSpPr>
          <p:cNvPr id="151" name="Google Shape;151;g239ee3bcdea_0_345"/>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52" name="Google Shape;152;g239ee3bcdea_0_345"/>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lvl="0" indent="0" algn="l" rtl="0">
              <a:spcBef>
                <a:spcPts val="0"/>
              </a:spcBef>
              <a:spcAft>
                <a:spcPts val="0"/>
              </a:spcAft>
              <a:buClr>
                <a:schemeClr val="dk1"/>
              </a:buClr>
              <a:buSzPts val="1500"/>
              <a:buFont typeface="Arial"/>
              <a:buNone/>
            </a:pPr>
            <a:r>
              <a:rPr lang="en-CA" sz="1500" b="1" dirty="0">
                <a:solidFill>
                  <a:srgbClr val="007A2C"/>
                </a:solidFill>
              </a:rPr>
              <a:t>Section 1 – Course Overview</a:t>
            </a:r>
            <a:endParaRPr sz="1500" b="1" i="0" u="none" strike="noStrike" cap="none" dirty="0">
              <a:solidFill>
                <a:srgbClr val="007A2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Introductions</a:t>
            </a:r>
            <a:endParaRPr sz="2800" b="1" i="0" u="none" strike="noStrike" cap="none" dirty="0">
              <a:solidFill>
                <a:srgbClr val="007A2C"/>
              </a:solidFill>
              <a:latin typeface="Arial"/>
              <a:ea typeface="Arial"/>
              <a:cs typeface="Arial"/>
              <a:sym typeface="Arial"/>
            </a:endParaRPr>
          </a:p>
        </p:txBody>
      </p:sp>
      <p:sp>
        <p:nvSpPr>
          <p:cNvPr id="153" name="Google Shape;153;g239ee3bcdea_0_345"/>
          <p:cNvSpPr txBox="1"/>
          <p:nvPr/>
        </p:nvSpPr>
        <p:spPr>
          <a:xfrm>
            <a:off x="363375" y="1399025"/>
            <a:ext cx="7729200" cy="4185721"/>
          </a:xfrm>
          <a:prstGeom prst="rect">
            <a:avLst/>
          </a:prstGeom>
          <a:noFill/>
          <a:ln>
            <a:noFill/>
          </a:ln>
        </p:spPr>
        <p:txBody>
          <a:bodyPr spcFirstLastPara="1" wrap="square" lIns="91425" tIns="45700" rIns="91425" bIns="45700" anchor="t" anchorCtr="0">
            <a:spAutoFit/>
          </a:bodyPr>
          <a:lstStyle/>
          <a:p>
            <a:pPr marL="457200" marR="0" lvl="0" indent="-393700" algn="l" rtl="0">
              <a:lnSpc>
                <a:spcPct val="100000"/>
              </a:lnSpc>
              <a:spcBef>
                <a:spcPts val="1200"/>
              </a:spcBef>
              <a:spcAft>
                <a:spcPts val="0"/>
              </a:spcAft>
              <a:buClr>
                <a:srgbClr val="00A651"/>
              </a:buClr>
              <a:buSzPts val="26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What’s </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your name?</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L="457200" marR="0" lvl="0" indent="-393700" algn="l" rtl="0">
              <a:lnSpc>
                <a:spcPct val="100000"/>
              </a:lnSpc>
              <a:spcBef>
                <a:spcPts val="1200"/>
              </a:spcBef>
              <a:spcAft>
                <a:spcPts val="0"/>
              </a:spcAft>
              <a:buClr>
                <a:srgbClr val="00A651"/>
              </a:buClr>
              <a:buSzPts val="26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What company do you work for and what is your position?</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457200" marR="0" lvl="0" indent="-393700" algn="l" rtl="0">
              <a:lnSpc>
                <a:spcPct val="100000"/>
              </a:lnSpc>
              <a:spcBef>
                <a:spcPts val="1200"/>
              </a:spcBef>
              <a:spcAft>
                <a:spcPts val="0"/>
              </a:spcAft>
              <a:buClr>
                <a:srgbClr val="00A651"/>
              </a:buClr>
              <a:buSzPts val="26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Have you been involved with </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investigating incidents before?</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endParaRPr>
          </a:p>
          <a:p>
            <a:pPr marL="457200" marR="0" lvl="0" indent="-393700" algn="l" rtl="0">
              <a:lnSpc>
                <a:spcPct val="100000"/>
              </a:lnSpc>
              <a:spcBef>
                <a:spcPts val="1200"/>
              </a:spcBef>
              <a:spcAft>
                <a:spcPts val="0"/>
              </a:spcAft>
              <a:buClr>
                <a:srgbClr val="00A651"/>
              </a:buClr>
              <a:buSzPts val="26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What do you hope to get </a:t>
            </a:r>
            <a:b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b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from this course?</a:t>
            </a:r>
            <a:endParaRPr sz="2800" dirty="0">
              <a:solidFill>
                <a:schemeClr val="dk1"/>
              </a:solidFill>
            </a:endParaRPr>
          </a:p>
          <a:p>
            <a:pPr marL="0" marR="0" lvl="0" indent="0" algn="l" rtl="0">
              <a:lnSpc>
                <a:spcPct val="100000"/>
              </a:lnSpc>
              <a:spcBef>
                <a:spcPts val="1200"/>
              </a:spcBef>
              <a:spcAft>
                <a:spcPts val="0"/>
              </a:spcAft>
              <a:buNone/>
            </a:pPr>
            <a:endParaRPr sz="2000" dirty="0">
              <a:solidFill>
                <a:schemeClr val="dk1"/>
              </a:solidFill>
            </a:endParaRPr>
          </a:p>
        </p:txBody>
      </p:sp>
      <p:sp>
        <p:nvSpPr>
          <p:cNvPr id="154" name="Google Shape;154;g239ee3bcdea_0_345"/>
          <p:cNvSpPr/>
          <p:nvPr/>
        </p:nvSpPr>
        <p:spPr>
          <a:xfrm>
            <a:off x="7940186" y="58385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55" name="Google Shape;155;g239ee3bcdea_0_345"/>
          <p:cNvSpPr/>
          <p:nvPr/>
        </p:nvSpPr>
        <p:spPr>
          <a:xfrm>
            <a:off x="7607700" y="59666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56" name="Google Shape;156;g239ee3bcdea_0_345"/>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7" name="Google Shape;157;g239ee3bcdea_0_345"/>
          <p:cNvPicPr preferRelativeResize="0"/>
          <p:nvPr/>
        </p:nvPicPr>
        <p:blipFill>
          <a:blip r:embed="rId4">
            <a:alphaModFix/>
          </a:blip>
          <a:stretch>
            <a:fillRect/>
          </a:stretch>
        </p:blipFill>
        <p:spPr>
          <a:xfrm>
            <a:off x="5560540" y="3956164"/>
            <a:ext cx="2879446" cy="1722373"/>
          </a:xfrm>
          <a:prstGeom prst="rect">
            <a:avLst/>
          </a:prstGeom>
          <a:noFill/>
          <a:ln>
            <a:noFill/>
          </a:ln>
        </p:spPr>
      </p:pic>
      <p:pic>
        <p:nvPicPr>
          <p:cNvPr id="158" name="Google Shape;158;g239ee3bcdea_0_345"/>
          <p:cNvPicPr preferRelativeResize="0"/>
          <p:nvPr/>
        </p:nvPicPr>
        <p:blipFill>
          <a:blip r:embed="rId5">
            <a:alphaModFix/>
          </a:blip>
          <a:stretch>
            <a:fillRect/>
          </a:stretch>
        </p:blipFill>
        <p:spPr>
          <a:xfrm>
            <a:off x="5932319" y="4520830"/>
            <a:ext cx="2178269" cy="762615"/>
          </a:xfrm>
          <a:prstGeom prst="rect">
            <a:avLst/>
          </a:prstGeom>
          <a:noFill/>
          <a:ln>
            <a:noFill/>
          </a:ln>
        </p:spPr>
      </p:pic>
      <p:sp>
        <p:nvSpPr>
          <p:cNvPr id="159" name="Google Shape;159;g239ee3bcdea_0_345"/>
          <p:cNvSpPr txBox="1"/>
          <p:nvPr/>
        </p:nvSpPr>
        <p:spPr>
          <a:xfrm>
            <a:off x="7556250" y="59030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14</a:t>
            </a:r>
            <a:endParaRPr sz="1600" b="1" dirty="0">
              <a:solidFill>
                <a:schemeClr val="lt1"/>
              </a:solidFill>
              <a:latin typeface="Calibri"/>
              <a:ea typeface="Calibri"/>
              <a:cs typeface="Calibri"/>
              <a:sym typeface="Calibri"/>
            </a:endParaRPr>
          </a:p>
        </p:txBody>
      </p:sp>
      <p:sp>
        <p:nvSpPr>
          <p:cNvPr id="160" name="Google Shape;160;g239ee3bcdea_0_345"/>
          <p:cNvSpPr txBox="1"/>
          <p:nvPr/>
        </p:nvSpPr>
        <p:spPr>
          <a:xfrm>
            <a:off x="7966788" y="58722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04</a:t>
            </a:r>
            <a:endParaRPr sz="2000" b="1" dirty="0">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4" name="Google Shape;994;g25bc0b048ed_0_1342"/>
          <p:cNvPicPr preferRelativeResize="0"/>
          <p:nvPr/>
        </p:nvPicPr>
        <p:blipFill rotWithShape="1">
          <a:blip r:embed="rId3">
            <a:alphaModFix/>
          </a:blip>
          <a:srcRect t="21927" b="16006"/>
          <a:stretch/>
        </p:blipFill>
        <p:spPr>
          <a:xfrm>
            <a:off x="2839832" y="4264338"/>
            <a:ext cx="3281125" cy="2036425"/>
          </a:xfrm>
          <a:prstGeom prst="rect">
            <a:avLst/>
          </a:prstGeom>
          <a:noFill/>
          <a:ln>
            <a:noFill/>
          </a:ln>
        </p:spPr>
      </p:pic>
      <p:pic>
        <p:nvPicPr>
          <p:cNvPr id="990" name="Google Shape;990;g25bc0b048ed_0_1342" descr="Logo, icon&#10;&#10;Description automatically generated"/>
          <p:cNvPicPr preferRelativeResize="0"/>
          <p:nvPr/>
        </p:nvPicPr>
        <p:blipFill rotWithShape="1">
          <a:blip r:embed="rId4">
            <a:alphaModFix amt="46000"/>
          </a:blip>
          <a:srcRect/>
          <a:stretch/>
        </p:blipFill>
        <p:spPr>
          <a:xfrm>
            <a:off x="6963911" y="6414177"/>
            <a:ext cx="357590" cy="339770"/>
          </a:xfrm>
          <a:prstGeom prst="rect">
            <a:avLst/>
          </a:prstGeom>
          <a:noFill/>
          <a:ln>
            <a:noFill/>
          </a:ln>
        </p:spPr>
      </p:pic>
      <p:sp>
        <p:nvSpPr>
          <p:cNvPr id="991" name="Google Shape;991;g25bc0b048ed_0_134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992" name="Google Shape;992;g25bc0b048ed_0_134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lvl="0" indent="0" algn="l" rtl="0">
              <a:spcBef>
                <a:spcPts val="0"/>
              </a:spcBef>
              <a:spcAft>
                <a:spcPts val="0"/>
              </a:spcAft>
              <a:buClr>
                <a:schemeClr val="dk1"/>
              </a:buClr>
              <a:buSzPts val="1500"/>
              <a:buFont typeface="Arial"/>
              <a:buNone/>
            </a:pP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2"/>
                  </a:ext>
                </a:extLst>
              </a:rPr>
              <a:t>SMART </a:t>
            </a:r>
            <a:r>
              <a:rPr lang="en-CA" sz="2800" b="1" dirty="0">
                <a:solidFill>
                  <a:srgbClr val="007A2C"/>
                </a:solidFill>
              </a:rPr>
              <a:t>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993" name="Google Shape;993;g25bc0b048ed_0_1342"/>
          <p:cNvSpPr txBox="1"/>
          <p:nvPr/>
        </p:nvSpPr>
        <p:spPr>
          <a:xfrm>
            <a:off x="431800" y="1593900"/>
            <a:ext cx="8278200" cy="33547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Realistic</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Susan must submit the reports to Gary no later than Friday, Sept. 17 and he will replace any missing equipment.</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Not Realistic</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Workers to purchase anything that is missing and we’ll reimburse you later.</a:t>
            </a:r>
            <a:endParaRPr sz="2400" dirty="0">
              <a:solidFill>
                <a:schemeClr val="dk1"/>
              </a:solidFill>
            </a:endParaRPr>
          </a:p>
          <a:p>
            <a:pPr marL="457200" marR="0" lvl="0" indent="0" algn="l" rtl="0">
              <a:lnSpc>
                <a:spcPct val="100000"/>
              </a:lnSpc>
              <a:spcBef>
                <a:spcPts val="0"/>
              </a:spcBef>
              <a:spcAft>
                <a:spcPts val="0"/>
              </a:spcAft>
              <a:buNone/>
            </a:pPr>
            <a:endParaRPr sz="2000" dirty="0">
              <a:solidFill>
                <a:schemeClr val="dk1"/>
              </a:solidFill>
            </a:endParaRPr>
          </a:p>
        </p:txBody>
      </p:sp>
      <p:sp>
        <p:nvSpPr>
          <p:cNvPr id="995" name="Google Shape;995;g25bc0b048ed_0_134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6" name="Google Shape;996;g25bc0b048ed_0_134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97" name="Google Shape;997;g25bc0b048ed_0_134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998" name="Google Shape;998;g25bc0b048ed_0_134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999" name="Google Shape;999;g25bc0b048ed_0_134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g25bc0b048ed_0_1352"/>
          <p:cNvPicPr preferRelativeResize="0"/>
          <p:nvPr/>
        </p:nvPicPr>
        <p:blipFill rotWithShape="1">
          <a:blip r:embed="rId3">
            <a:alphaModFix/>
          </a:blip>
          <a:srcRect t="1" b="16497"/>
          <a:stretch/>
        </p:blipFill>
        <p:spPr>
          <a:xfrm>
            <a:off x="3020700" y="3758079"/>
            <a:ext cx="3100400" cy="2588811"/>
          </a:xfrm>
          <a:prstGeom prst="rect">
            <a:avLst/>
          </a:prstGeom>
          <a:noFill/>
          <a:ln>
            <a:noFill/>
          </a:ln>
        </p:spPr>
      </p:pic>
      <p:pic>
        <p:nvPicPr>
          <p:cNvPr id="1005" name="Google Shape;1005;g25bc0b048ed_0_1352" descr="Logo, icon&#10;&#10;Description automatically generated"/>
          <p:cNvPicPr preferRelativeResize="0"/>
          <p:nvPr/>
        </p:nvPicPr>
        <p:blipFill rotWithShape="1">
          <a:blip r:embed="rId4">
            <a:alphaModFix amt="46000"/>
          </a:blip>
          <a:srcRect/>
          <a:stretch/>
        </p:blipFill>
        <p:spPr>
          <a:xfrm>
            <a:off x="6963911" y="6414177"/>
            <a:ext cx="357590" cy="339770"/>
          </a:xfrm>
          <a:prstGeom prst="rect">
            <a:avLst/>
          </a:prstGeom>
          <a:noFill/>
          <a:ln>
            <a:noFill/>
          </a:ln>
        </p:spPr>
      </p:pic>
      <p:sp>
        <p:nvSpPr>
          <p:cNvPr id="1006" name="Google Shape;1006;g25bc0b048ed_0_135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07" name="Google Shape;1007;g25bc0b048ed_0_1352"/>
          <p:cNvSpPr txBox="1"/>
          <p:nvPr/>
        </p:nvSpPr>
        <p:spPr>
          <a:xfrm>
            <a:off x="380175" y="358134"/>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lvl="0" indent="0" algn="l" rtl="0">
              <a:spcBef>
                <a:spcPts val="0"/>
              </a:spcBef>
              <a:spcAft>
                <a:spcPts val="0"/>
              </a:spcAft>
              <a:buClr>
                <a:schemeClr val="dk1"/>
              </a:buClr>
              <a:buSzPts val="1500"/>
              <a:buFont typeface="Arial"/>
              <a:buNone/>
            </a:pP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3"/>
                  </a:ext>
                </a:extLst>
              </a:rPr>
              <a:t>SMART </a:t>
            </a:r>
            <a:r>
              <a:rPr lang="en-CA" sz="2800" b="1" dirty="0">
                <a:solidFill>
                  <a:srgbClr val="007A2C"/>
                </a:solidFill>
              </a:rPr>
              <a:t>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008" name="Google Shape;1008;g25bc0b048ed_0_1352"/>
          <p:cNvSpPr txBox="1"/>
          <p:nvPr/>
        </p:nvSpPr>
        <p:spPr>
          <a:xfrm>
            <a:off x="380175" y="1345151"/>
            <a:ext cx="8278200" cy="29853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Timely</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Any replacement equipment will be purchased by Gary on Monday, Sept. 20 and placed on the pickups on Tuesday, Sept. 21.</a:t>
            </a: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b="1" dirty="0">
                <a:solidFill>
                  <a:schemeClr val="dk1"/>
                </a:solidFill>
              </a:rPr>
              <a:t>Not Timely</a:t>
            </a:r>
            <a:endParaRPr sz="24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400" dirty="0">
                <a:solidFill>
                  <a:schemeClr val="dk1"/>
                </a:solidFill>
              </a:rPr>
              <a:t>This should be done in the next couple of months.</a:t>
            </a:r>
            <a:endParaRPr sz="24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1009" name="Google Shape;1009;g25bc0b048ed_0_135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0" name="Google Shape;1010;g25bc0b048ed_0_135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11" name="Google Shape;1011;g25bc0b048ed_0_135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12" name="Google Shape;1012;g25bc0b048ed_0_135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1013" name="Google Shape;1013;g25bc0b048ed_0_135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g25bc0b048ed_0_137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19" name="Google Shape;1019;g25bc0b048ed_0_137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20" name="Google Shape;1020;g25bc0b048ed_0_137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Recommendation Tips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021" name="Google Shape;1021;g25bc0b048ed_0_1372"/>
          <p:cNvSpPr txBox="1"/>
          <p:nvPr/>
        </p:nvSpPr>
        <p:spPr>
          <a:xfrm>
            <a:off x="485626" y="1352509"/>
            <a:ext cx="8278200" cy="5401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600" dirty="0">
                <a:solidFill>
                  <a:schemeClr val="dk1"/>
                </a:solidFill>
              </a:rPr>
              <a:t>Don’t use these corrective actions:</a:t>
            </a:r>
            <a:endParaRPr sz="2600" dirty="0">
              <a:solidFill>
                <a:schemeClr val="dk1"/>
              </a:solidFill>
            </a:endParaRPr>
          </a:p>
          <a:p>
            <a:pPr marL="0" marR="0" lvl="0" indent="0" algn="l" rtl="0">
              <a:lnSpc>
                <a:spcPct val="100000"/>
              </a:lnSpc>
              <a:spcBef>
                <a:spcPts val="0"/>
              </a:spcBef>
              <a:spcAft>
                <a:spcPts val="0"/>
              </a:spcAft>
              <a:buNone/>
            </a:pPr>
            <a:endParaRPr sz="2600" dirty="0">
              <a:solidFill>
                <a:schemeClr val="dk1"/>
              </a:solidFill>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4"/>
                  </a:ext>
                </a:extLst>
              </a:rPr>
              <a:t>Work safely</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5"/>
                </a:ext>
              </a:extLst>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6"/>
                  </a:ext>
                </a:extLst>
              </a:rPr>
              <a:t>Don’t take chances</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7"/>
                </a:ext>
              </a:extLst>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8"/>
                  </a:ext>
                </a:extLst>
              </a:rPr>
              <a:t>Watch out</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9"/>
                </a:ext>
              </a:extLst>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0"/>
                  </a:ext>
                </a:extLst>
              </a:rPr>
              <a:t>Be more careful</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1"/>
                </a:ext>
              </a:extLst>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2"/>
                  </a:ext>
                </a:extLst>
              </a:rPr>
              <a:t>Drive defensively</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3"/>
                </a:ext>
              </a:extLst>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4"/>
                  </a:ext>
                </a:extLst>
              </a:rPr>
              <a:t>Pay more attention</a:t>
            </a:r>
            <a:endParaRPr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5"/>
                </a:ext>
              </a:extLst>
            </a:endParaRPr>
          </a:p>
          <a:p>
            <a:pPr marL="457200" marR="0" lvl="0" indent="-368300" algn="l" rtl="0">
              <a:lnSpc>
                <a:spcPct val="150000"/>
              </a:lnSpc>
              <a:spcBef>
                <a:spcPts val="0"/>
              </a:spcBef>
              <a:spcAft>
                <a:spcPts val="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6"/>
                  </a:ext>
                </a:extLst>
              </a:rPr>
              <a:t>Avoid hazards</a:t>
            </a:r>
            <a:endParaRPr sz="26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1022" name="Google Shape;1022;g25bc0b048ed_0_137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3" name="Google Shape;1023;g25bc0b048ed_0_1372"/>
          <p:cNvPicPr preferRelativeResize="0"/>
          <p:nvPr/>
        </p:nvPicPr>
        <p:blipFill>
          <a:blip r:embed="rId4">
            <a:alphaModFix/>
          </a:blip>
          <a:stretch>
            <a:fillRect/>
          </a:stretch>
        </p:blipFill>
        <p:spPr>
          <a:xfrm>
            <a:off x="5667537" y="2594354"/>
            <a:ext cx="2592748" cy="2592723"/>
          </a:xfrm>
          <a:prstGeom prst="rect">
            <a:avLst/>
          </a:prstGeom>
          <a:noFill/>
          <a:ln>
            <a:noFill/>
          </a:ln>
        </p:spPr>
      </p:pic>
      <p:sp>
        <p:nvSpPr>
          <p:cNvPr id="1024" name="Google Shape;1024;g25bc0b048ed_0_137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25" name="Google Shape;1025;g25bc0b048ed_0_137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26" name="Google Shape;1026;g25bc0b048ed_0_137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1027" name="Google Shape;1027;g25bc0b048ed_0_137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g25bc0b048ed_0_136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33" name="Google Shape;1033;g25bc0b048ed_0_136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34" name="Google Shape;1034;g25bc0b048ed_0_1362"/>
          <p:cNvSpPr txBox="1"/>
          <p:nvPr/>
        </p:nvSpPr>
        <p:spPr>
          <a:xfrm>
            <a:off x="204486" y="1248994"/>
            <a:ext cx="8735027" cy="30315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Corrective actions</a:t>
            </a: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7"/>
                  </a:ext>
                </a:extLst>
              </a:rPr>
              <a:t> should be:</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8"/>
                  </a:ext>
                </a:extLst>
              </a:rPr>
              <a:t>Developed initially</a:t>
            </a:r>
            <a:r>
              <a:rPr lang="en-CA" sz="2600" dirty="0">
                <a:solidFill>
                  <a:schemeClr val="dk1"/>
                </a:solidFill>
              </a:rPr>
              <a:t> as part of the preliminary investigation</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9"/>
                  </a:ext>
                </a:extLst>
              </a:rPr>
              <a:t>Reviewed</a:t>
            </a:r>
            <a:r>
              <a:rPr lang="en-CA" sz="2600" dirty="0">
                <a:solidFill>
                  <a:schemeClr val="dk1"/>
                </a:solidFill>
              </a:rPr>
              <a:t> and updated as part of the full investigation</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Linked directly to an unsafe condition, act or procedure</a:t>
            </a: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0"/>
                  </a:ext>
                </a:extLst>
              </a:rPr>
              <a:t>   </a:t>
            </a:r>
            <a:endParaRPr sz="26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p:txBody>
      </p:sp>
      <p:sp>
        <p:nvSpPr>
          <p:cNvPr id="1035" name="Google Shape;1035;g25bc0b048ed_0_1362"/>
          <p:cNvSpPr txBox="1"/>
          <p:nvPr/>
        </p:nvSpPr>
        <p:spPr>
          <a:xfrm>
            <a:off x="432974" y="215177"/>
            <a:ext cx="69831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Corrective Action</a:t>
            </a: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1"/>
                  </a:ext>
                </a:extLst>
              </a:rPr>
              <a:t> Tips</a:t>
            </a:r>
            <a:endParaRPr sz="2800" b="1" dirty="0">
              <a:solidFill>
                <a:srgbClr val="007A2C"/>
              </a:solidFill>
            </a:endParaRPr>
          </a:p>
        </p:txBody>
      </p:sp>
      <p:pic>
        <p:nvPicPr>
          <p:cNvPr id="1036" name="Google Shape;1036;g25bc0b048ed_0_1362"/>
          <p:cNvPicPr preferRelativeResize="0"/>
          <p:nvPr/>
        </p:nvPicPr>
        <p:blipFill rotWithShape="1">
          <a:blip r:embed="rId4">
            <a:alphaModFix/>
          </a:blip>
          <a:srcRect t="20695" b="33048"/>
          <a:stretch/>
        </p:blipFill>
        <p:spPr>
          <a:xfrm>
            <a:off x="1245300" y="3987114"/>
            <a:ext cx="6247076" cy="2141838"/>
          </a:xfrm>
          <a:prstGeom prst="rect">
            <a:avLst/>
          </a:prstGeom>
          <a:noFill/>
          <a:ln>
            <a:noFill/>
          </a:ln>
        </p:spPr>
      </p:pic>
      <p:sp>
        <p:nvSpPr>
          <p:cNvPr id="1037" name="Google Shape;1037;g25bc0b048ed_0_1362"/>
          <p:cNvSpPr/>
          <p:nvPr/>
        </p:nvSpPr>
        <p:spPr>
          <a:xfrm>
            <a:off x="522226" y="1062592"/>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38" name="Google Shape;1038;g25bc0b048ed_0_136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39" name="Google Shape;1039;g25bc0b048ed_0_136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40" name="Google Shape;1040;g25bc0b048ed_0_136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1041" name="Google Shape;1041;g25bc0b048ed_0_136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g25bc0b048ed_0_138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47" name="Google Shape;1047;g25bc0b048ed_0_138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48" name="Google Shape;1048;g25bc0b048ed_0_138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Causes of the Incident</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1049" name="Google Shape;1049;g25bc0b048ed_0_1382"/>
          <p:cNvPicPr preferRelativeResize="0"/>
          <p:nvPr/>
        </p:nvPicPr>
        <p:blipFill rotWithShape="1">
          <a:blip r:embed="rId4">
            <a:alphaModFix/>
          </a:blip>
          <a:srcRect/>
          <a:stretch/>
        </p:blipFill>
        <p:spPr>
          <a:xfrm>
            <a:off x="662338" y="3586862"/>
            <a:ext cx="7817125" cy="2185500"/>
          </a:xfrm>
          <a:prstGeom prst="rect">
            <a:avLst/>
          </a:prstGeom>
          <a:noFill/>
          <a:ln>
            <a:noFill/>
          </a:ln>
        </p:spPr>
      </p:pic>
      <p:cxnSp>
        <p:nvCxnSpPr>
          <p:cNvPr id="1050" name="Google Shape;1050;g25bc0b048ed_0_1382"/>
          <p:cNvCxnSpPr>
            <a:cxnSpLocks/>
          </p:cNvCxnSpPr>
          <p:nvPr/>
        </p:nvCxnSpPr>
        <p:spPr>
          <a:xfrm flipV="1">
            <a:off x="6205975" y="2945047"/>
            <a:ext cx="260728" cy="652778"/>
          </a:xfrm>
          <a:prstGeom prst="straightConnector1">
            <a:avLst/>
          </a:prstGeom>
          <a:noFill/>
          <a:ln w="38100" cap="flat" cmpd="sng">
            <a:solidFill>
              <a:srgbClr val="3678B9"/>
            </a:solidFill>
            <a:prstDash val="solid"/>
            <a:round/>
            <a:headEnd type="none" w="med" len="med"/>
            <a:tailEnd type="triangle" w="med" len="med"/>
          </a:ln>
        </p:spPr>
      </p:cxnSp>
      <p:pic>
        <p:nvPicPr>
          <p:cNvPr id="1051" name="Google Shape;1051;g25bc0b048ed_0_1382"/>
          <p:cNvPicPr preferRelativeResize="0">
            <a:picLocks noChangeAspect="1"/>
          </p:cNvPicPr>
          <p:nvPr/>
        </p:nvPicPr>
        <p:blipFill rotWithShape="1">
          <a:blip r:embed="rId5">
            <a:alphaModFix/>
          </a:blip>
          <a:srcRect/>
          <a:stretch/>
        </p:blipFill>
        <p:spPr>
          <a:xfrm>
            <a:off x="5653377" y="724924"/>
            <a:ext cx="2536709" cy="2520000"/>
          </a:xfrm>
          <a:prstGeom prst="rect">
            <a:avLst/>
          </a:prstGeom>
          <a:noFill/>
          <a:ln>
            <a:noFill/>
          </a:ln>
        </p:spPr>
      </p:pic>
      <p:sp>
        <p:nvSpPr>
          <p:cNvPr id="1052" name="Google Shape;1052;g25bc0b048ed_0_138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3" name="Google Shape;1053;g25bc0b048ed_0_138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54" name="Google Shape;1054;g25bc0b048ed_0_138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55" name="Google Shape;1055;g25bc0b048ed_0_138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1056" name="Google Shape;1056;g25bc0b048ed_0_138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37</a:t>
            </a:r>
            <a:endParaRPr sz="2000" b="1" dirty="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g237e616aab3_0_25"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62" name="Google Shape;1062;g237e616aab3_0_25"/>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63" name="Google Shape;1063;g237e616aab3_0_25"/>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Causes of the Incident</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064" name="Google Shape;1064;g237e616aab3_0_25"/>
          <p:cNvSpPr txBox="1"/>
          <p:nvPr/>
        </p:nvSpPr>
        <p:spPr>
          <a:xfrm>
            <a:off x="431799" y="1402572"/>
            <a:ext cx="8481541"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What are the deeper, underlying causes of the incident? </a:t>
            </a:r>
            <a:br>
              <a:rPr lang="en-CA" sz="2600" dirty="0">
                <a:solidFill>
                  <a:schemeClr val="dk1"/>
                </a:solidFill>
              </a:rPr>
            </a:br>
            <a:endParaRPr sz="2600" dirty="0">
              <a:solidFill>
                <a:schemeClr val="dk1"/>
              </a:solidFill>
            </a:endParaRPr>
          </a:p>
          <a:p>
            <a:pPr marL="457200" lvl="0" indent="-368300" algn="l" rtl="0">
              <a:spcBef>
                <a:spcPts val="0"/>
              </a:spcBef>
              <a:spcAft>
                <a:spcPts val="0"/>
              </a:spcAft>
              <a:buClr>
                <a:srgbClr val="00A651"/>
              </a:buClr>
              <a:buSzPts val="2200"/>
              <a:buChar char="•"/>
            </a:pPr>
            <a:r>
              <a:rPr lang="en-CA" sz="2600" dirty="0">
                <a:solidFill>
                  <a:schemeClr val="dk1"/>
                </a:solidFill>
              </a:rPr>
              <a:t>These generally require corrections that take a longer time to implement.</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2"/>
                  </a:ext>
                </a:extLst>
              </a:rPr>
              <a:t>Cause definitions handout:</a:t>
            </a:r>
            <a:endParaRPr sz="2600" dirty="0">
              <a:solidFill>
                <a:srgbClr val="007A2C"/>
              </a:solidFill>
            </a:endParaRPr>
          </a:p>
          <a:p>
            <a:pPr marL="0" marR="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a:p>
            <a:pPr marL="457200" marR="0" lvl="0" indent="0" algn="l" rtl="0">
              <a:lnSpc>
                <a:spcPct val="100000"/>
              </a:lnSpc>
              <a:spcBef>
                <a:spcPts val="0"/>
              </a:spcBef>
              <a:spcAft>
                <a:spcPts val="0"/>
              </a:spcAft>
              <a:buNone/>
            </a:pPr>
            <a:endParaRPr sz="2400" dirty="0">
              <a:solidFill>
                <a:schemeClr val="dk1"/>
              </a:solidFill>
            </a:endParaRPr>
          </a:p>
          <a:p>
            <a:pPr marL="457200" marR="0" lvl="0" indent="0" algn="l" rtl="0">
              <a:lnSpc>
                <a:spcPct val="100000"/>
              </a:lnSpc>
              <a:spcBef>
                <a:spcPts val="0"/>
              </a:spcBef>
              <a:spcAft>
                <a:spcPts val="0"/>
              </a:spcAft>
              <a:buNone/>
            </a:pPr>
            <a:endParaRPr sz="2400" dirty="0">
              <a:solidFill>
                <a:schemeClr val="dk1"/>
              </a:solidFill>
            </a:endParaRPr>
          </a:p>
        </p:txBody>
      </p:sp>
      <p:graphicFrame>
        <p:nvGraphicFramePr>
          <p:cNvPr id="1065" name="Google Shape;1065;g237e616aab3_0_25"/>
          <p:cNvGraphicFramePr/>
          <p:nvPr>
            <p:extLst>
              <p:ext uri="{D42A27DB-BD31-4B8C-83A1-F6EECF244321}">
                <p14:modId xmlns:p14="http://schemas.microsoft.com/office/powerpoint/2010/main" val="3338879508"/>
              </p:ext>
            </p:extLst>
          </p:nvPr>
        </p:nvGraphicFramePr>
        <p:xfrm>
          <a:off x="486550" y="3992524"/>
          <a:ext cx="7827622" cy="2045668"/>
        </p:xfrm>
        <a:graphic>
          <a:graphicData uri="http://schemas.openxmlformats.org/drawingml/2006/table">
            <a:tbl>
              <a:tblPr>
                <a:noFill/>
                <a:tableStyleId>{7970BB2E-345B-43E4-9E0D-A62C80DBFB73}</a:tableStyleId>
              </a:tblPr>
              <a:tblGrid>
                <a:gridCol w="520246">
                  <a:extLst>
                    <a:ext uri="{9D8B030D-6E8A-4147-A177-3AD203B41FA5}">
                      <a16:colId xmlns:a16="http://schemas.microsoft.com/office/drawing/2014/main" val="20000"/>
                    </a:ext>
                  </a:extLst>
                </a:gridCol>
                <a:gridCol w="1634053">
                  <a:extLst>
                    <a:ext uri="{9D8B030D-6E8A-4147-A177-3AD203B41FA5}">
                      <a16:colId xmlns:a16="http://schemas.microsoft.com/office/drawing/2014/main" val="20001"/>
                    </a:ext>
                  </a:extLst>
                </a:gridCol>
                <a:gridCol w="3716417">
                  <a:extLst>
                    <a:ext uri="{9D8B030D-6E8A-4147-A177-3AD203B41FA5}">
                      <a16:colId xmlns:a16="http://schemas.microsoft.com/office/drawing/2014/main" val="20002"/>
                    </a:ext>
                  </a:extLst>
                </a:gridCol>
                <a:gridCol w="1956906">
                  <a:extLst>
                    <a:ext uri="{9D8B030D-6E8A-4147-A177-3AD203B41FA5}">
                      <a16:colId xmlns:a16="http://schemas.microsoft.com/office/drawing/2014/main" val="20003"/>
                    </a:ext>
                  </a:extLst>
                </a:gridCol>
              </a:tblGrid>
              <a:tr h="492456">
                <a:tc gridSpan="2">
                  <a:txBody>
                    <a:bodyPr/>
                    <a:lstStyle/>
                    <a:p>
                      <a:pPr marL="0" lvl="0" indent="0" algn="l" rtl="0">
                        <a:spcBef>
                          <a:spcPts val="0"/>
                        </a:spcBef>
                        <a:spcAft>
                          <a:spcPts val="0"/>
                        </a:spcAft>
                        <a:buNone/>
                      </a:pPr>
                      <a:r>
                        <a:rPr lang="en-CA" b="1"/>
                        <a:t>Cause</a:t>
                      </a:r>
                      <a:endParaRPr b="1"/>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D9D9D9"/>
                    </a:solidFill>
                  </a:tcPr>
                </a:tc>
                <a:tc hMerge="1">
                  <a:txBody>
                    <a:bodyPr/>
                    <a:lstStyle/>
                    <a:p>
                      <a:endParaRPr lang="en-US"/>
                    </a:p>
                  </a:txBody>
                  <a:tcPr/>
                </a:tc>
                <a:tc>
                  <a:txBody>
                    <a:bodyPr/>
                    <a:lstStyle/>
                    <a:p>
                      <a:pPr marL="0" lvl="0" indent="0" algn="l" rtl="0">
                        <a:spcBef>
                          <a:spcPts val="0"/>
                        </a:spcBef>
                        <a:spcAft>
                          <a:spcPts val="0"/>
                        </a:spcAft>
                        <a:buNone/>
                      </a:pPr>
                      <a:r>
                        <a:rPr lang="en-CA" b="1" dirty="0"/>
                        <a:t>Definition</a:t>
                      </a:r>
                      <a:endParaRPr b="1" dirty="0"/>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r>
                        <a:rPr lang="en-CA" b="1"/>
                        <a:t>Example</a:t>
                      </a:r>
                      <a:endParaRPr b="1"/>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1553212">
                <a:tc>
                  <a:txBody>
                    <a:bodyPr/>
                    <a:lstStyle/>
                    <a:p>
                      <a:pPr marL="0" lvl="0" indent="0" algn="l" rtl="0">
                        <a:spcBef>
                          <a:spcPts val="0"/>
                        </a:spcBef>
                        <a:spcAft>
                          <a:spcPts val="0"/>
                        </a:spcAft>
                        <a:buNone/>
                      </a:pPr>
                      <a:r>
                        <a:rPr lang="en-CA"/>
                        <a:t>1.</a:t>
                      </a:r>
                      <a:endParaRPr/>
                    </a:p>
                  </a:txBody>
                  <a:tcPr marL="91425" marR="91425" marT="91425" marB="91425">
                    <a:lnT w="9525" cap="flat" cmpd="sng">
                      <a:solidFill>
                        <a:schemeClr val="lt2"/>
                      </a:solidFill>
                      <a:prstDash val="solid"/>
                      <a:round/>
                      <a:headEnd type="none" w="sm" len="sm"/>
                      <a:tailEnd type="none" w="sm" len="sm"/>
                    </a:lnT>
                  </a:tcPr>
                </a:tc>
                <a:tc>
                  <a:txBody>
                    <a:bodyPr/>
                    <a:lstStyle/>
                    <a:p>
                      <a:pPr marL="0" lvl="0" indent="0" algn="l" rtl="0">
                        <a:spcBef>
                          <a:spcPts val="0"/>
                        </a:spcBef>
                        <a:spcAft>
                          <a:spcPts val="0"/>
                        </a:spcAft>
                        <a:buNone/>
                      </a:pPr>
                      <a:r>
                        <a:rPr lang="en-CA"/>
                        <a:t>Grip or Hold</a:t>
                      </a:r>
                      <a:endParaRPr/>
                    </a:p>
                  </a:txBody>
                  <a:tcPr marL="91425" marR="91425" marT="91425" marB="91425">
                    <a:lnT w="9525" cap="flat" cmpd="sng">
                      <a:solidFill>
                        <a:schemeClr val="lt2"/>
                      </a:solidFill>
                      <a:prstDash val="solid"/>
                      <a:round/>
                      <a:headEnd type="none" w="sm" len="sm"/>
                      <a:tailEnd type="none" w="sm" len="sm"/>
                    </a:lnT>
                  </a:tcPr>
                </a:tc>
                <a:tc>
                  <a:txBody>
                    <a:bodyPr/>
                    <a:lstStyle/>
                    <a:p>
                      <a:pPr marL="0" lvl="0" indent="0" algn="l" rtl="0">
                        <a:spcBef>
                          <a:spcPts val="0"/>
                        </a:spcBef>
                        <a:spcAft>
                          <a:spcPts val="0"/>
                        </a:spcAft>
                        <a:buNone/>
                      </a:pPr>
                      <a:r>
                        <a:rPr lang="en-CA" dirty="0"/>
                        <a:t>Failure to secure an object, manually or with the use of a mechanical device(s), such that the object is inadvertently released.</a:t>
                      </a:r>
                      <a:endParaRPr dirty="0"/>
                    </a:p>
                  </a:txBody>
                  <a:tcPr marL="91425" marR="91425" marT="91425" marB="91425">
                    <a:lnT w="9525" cap="flat" cmpd="sng">
                      <a:solidFill>
                        <a:schemeClr val="lt2"/>
                      </a:solidFill>
                      <a:prstDash val="solid"/>
                      <a:round/>
                      <a:headEnd type="none" w="sm" len="sm"/>
                      <a:tailEnd type="none" w="sm" len="sm"/>
                    </a:lnT>
                  </a:tcPr>
                </a:tc>
                <a:tc>
                  <a:txBody>
                    <a:bodyPr/>
                    <a:lstStyle/>
                    <a:p>
                      <a:pPr marL="0" lvl="0" indent="0" algn="l" rtl="0">
                        <a:spcBef>
                          <a:spcPts val="0"/>
                        </a:spcBef>
                        <a:spcAft>
                          <a:spcPts val="0"/>
                        </a:spcAft>
                        <a:buNone/>
                      </a:pPr>
                      <a:r>
                        <a:rPr lang="en-CA" dirty="0"/>
                        <a:t>Drums on a pallet are lifted and fall off because they were not restrained/ secured prior to lift.</a:t>
                      </a:r>
                      <a:endParaRPr dirty="0"/>
                    </a:p>
                  </a:txBody>
                  <a:tcPr marL="91425" marR="91425" marT="91425" marB="91425">
                    <a:lnT w="9525" cap="flat" cmpd="sng">
                      <a:solidFill>
                        <a:schemeClr val="lt2"/>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1066" name="Google Shape;1066;g237e616aab3_0_25"/>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7" name="Google Shape;1067;g237e616aab3_0_25"/>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68" name="Google Shape;1068;g237e616aab3_0_25"/>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69" name="Google Shape;1069;g237e616aab3_0_25"/>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58</a:t>
            </a:r>
            <a:endParaRPr sz="1600" b="1" dirty="0">
              <a:solidFill>
                <a:schemeClr val="lt1"/>
              </a:solidFill>
              <a:latin typeface="Calibri"/>
              <a:ea typeface="Calibri"/>
              <a:cs typeface="Calibri"/>
              <a:sym typeface="Calibri"/>
            </a:endParaRPr>
          </a:p>
        </p:txBody>
      </p:sp>
      <p:sp>
        <p:nvSpPr>
          <p:cNvPr id="1070" name="Google Shape;1070;g237e616aab3_0_25"/>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37</a:t>
            </a:r>
            <a:endParaRPr sz="2000" b="1" dirty="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g25bc0b048ed_0_132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76" name="Google Shape;1076;g25bc0b048ed_0_132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77" name="Google Shape;1077;g25bc0b048ed_0_132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Asking Questions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078" name="Google Shape;1078;g25bc0b048ed_0_1322"/>
          <p:cNvSpPr txBox="1"/>
          <p:nvPr/>
        </p:nvSpPr>
        <p:spPr>
          <a:xfrm>
            <a:off x="431800" y="1546651"/>
            <a:ext cx="8278200" cy="483205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CA" sz="2800" dirty="0">
                <a:solidFill>
                  <a:schemeClr val="dk1"/>
                </a:solidFill>
              </a:rPr>
              <a:t>Investigating an incident involves asking questions</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3"/>
                  </a:ext>
                </a:extLst>
              </a:rPr>
              <a:t>.</a:t>
            </a:r>
            <a:endParaRPr sz="2800" dirty="0">
              <a:solidFill>
                <a:schemeClr val="dk1"/>
              </a:solidFill>
            </a:endParaRPr>
          </a:p>
          <a:p>
            <a:pPr marL="457200" lvl="0" indent="-228600" algn="l" rtl="0">
              <a:spcBef>
                <a:spcPts val="0"/>
              </a:spcBef>
              <a:spcAft>
                <a:spcPts val="0"/>
              </a:spcAft>
              <a:buClr>
                <a:schemeClr val="dk1"/>
              </a:buClr>
              <a:buSzPts val="1100"/>
              <a:buFont typeface="Arial"/>
              <a:buNone/>
            </a:pPr>
            <a:endParaRPr sz="2100" dirty="0">
              <a:solidFill>
                <a:schemeClr val="dk1"/>
              </a:solidFill>
            </a:endParaRPr>
          </a:p>
          <a:p>
            <a:pPr marL="0" lvl="0" indent="0" algn="l" rtl="0">
              <a:spcBef>
                <a:spcPts val="0"/>
              </a:spcBef>
              <a:spcAft>
                <a:spcPts val="0"/>
              </a:spcAft>
              <a:buClr>
                <a:schemeClr val="dk1"/>
              </a:buClr>
              <a:buSzPts val="1100"/>
              <a:buFont typeface="Arial"/>
              <a:buNone/>
            </a:pPr>
            <a:r>
              <a:rPr lang="en-CA" sz="2800" dirty="0">
                <a:solidFill>
                  <a:schemeClr val="dk1"/>
                </a:solidFill>
              </a:rPr>
              <a:t>5W’s + 1H:</a:t>
            </a:r>
            <a:endParaRPr sz="2800" dirty="0">
              <a:solidFill>
                <a:schemeClr val="dk1"/>
              </a:solidFill>
            </a:endParaRPr>
          </a:p>
          <a:p>
            <a:pPr marL="457200" lvl="0" indent="-228600" algn="l" rtl="0">
              <a:spcBef>
                <a:spcPts val="0"/>
              </a:spcBef>
              <a:spcAft>
                <a:spcPts val="0"/>
              </a:spcAft>
              <a:buClr>
                <a:schemeClr val="dk1"/>
              </a:buClr>
              <a:buSzPts val="1100"/>
              <a:buFont typeface="Arial"/>
              <a:buNone/>
            </a:pPr>
            <a:endParaRPr sz="2100" dirty="0">
              <a:solidFill>
                <a:schemeClr val="dk1"/>
              </a:solidFill>
            </a:endParaRPr>
          </a:p>
          <a:p>
            <a:pPr marL="914400" lvl="0" indent="-228600" algn="l" rtl="0">
              <a:spcBef>
                <a:spcPts val="0"/>
              </a:spcBef>
              <a:spcAft>
                <a:spcPts val="0"/>
              </a:spcAft>
              <a:buClr>
                <a:schemeClr val="dk1"/>
              </a:buClr>
              <a:buSzPts val="1100"/>
              <a:buFont typeface="Arial"/>
              <a:buNone/>
            </a:pPr>
            <a:r>
              <a:rPr lang="en-CA" sz="2800" dirty="0">
                <a:solidFill>
                  <a:schemeClr val="dk1"/>
                </a:solidFill>
              </a:rPr>
              <a:t>Who</a:t>
            </a:r>
            <a:endParaRPr sz="2800" dirty="0">
              <a:solidFill>
                <a:schemeClr val="dk1"/>
              </a:solidFill>
            </a:endParaRPr>
          </a:p>
          <a:p>
            <a:pPr marL="914400" lvl="0" indent="-228600" algn="l" rtl="0">
              <a:spcBef>
                <a:spcPts val="0"/>
              </a:spcBef>
              <a:spcAft>
                <a:spcPts val="0"/>
              </a:spcAft>
              <a:buClr>
                <a:schemeClr val="dk1"/>
              </a:buClr>
              <a:buSzPts val="1100"/>
              <a:buFont typeface="Arial"/>
              <a:buNone/>
            </a:pPr>
            <a:r>
              <a:rPr lang="en-CA" sz="2800" dirty="0">
                <a:solidFill>
                  <a:schemeClr val="dk1"/>
                </a:solidFill>
              </a:rPr>
              <a:t>What     Usually easier</a:t>
            </a:r>
            <a:endParaRPr sz="2800" dirty="0">
              <a:solidFill>
                <a:schemeClr val="dk1"/>
              </a:solidFill>
            </a:endParaRPr>
          </a:p>
          <a:p>
            <a:pPr marL="914400" lvl="0" indent="-228600" algn="l" rtl="0">
              <a:spcBef>
                <a:spcPts val="0"/>
              </a:spcBef>
              <a:spcAft>
                <a:spcPts val="0"/>
              </a:spcAft>
              <a:buClr>
                <a:schemeClr val="dk1"/>
              </a:buClr>
              <a:buSzPts val="1100"/>
              <a:buFont typeface="Arial"/>
              <a:buNone/>
            </a:pPr>
            <a:r>
              <a:rPr lang="en-CA" sz="2800" dirty="0">
                <a:solidFill>
                  <a:schemeClr val="dk1"/>
                </a:solidFill>
              </a:rPr>
              <a:t>Where</a:t>
            </a:r>
            <a:endParaRPr sz="2800" dirty="0">
              <a:solidFill>
                <a:schemeClr val="dk1"/>
              </a:solidFill>
            </a:endParaRPr>
          </a:p>
          <a:p>
            <a:pPr marL="914400" lvl="0" indent="-228600" algn="l" rtl="0">
              <a:spcBef>
                <a:spcPts val="0"/>
              </a:spcBef>
              <a:spcAft>
                <a:spcPts val="0"/>
              </a:spcAft>
              <a:buClr>
                <a:schemeClr val="dk1"/>
              </a:buClr>
              <a:buSzPts val="1100"/>
              <a:buFont typeface="Arial"/>
              <a:buNone/>
            </a:pPr>
            <a:endParaRPr sz="2100" dirty="0">
              <a:solidFill>
                <a:schemeClr val="dk1"/>
              </a:solidFill>
            </a:endParaRPr>
          </a:p>
          <a:p>
            <a:pPr marL="914400" lvl="0" indent="-228600" algn="l" rtl="0">
              <a:spcBef>
                <a:spcPts val="0"/>
              </a:spcBef>
              <a:spcAft>
                <a:spcPts val="0"/>
              </a:spcAft>
              <a:buClr>
                <a:schemeClr val="dk1"/>
              </a:buClr>
              <a:buSzPts val="1100"/>
              <a:buFont typeface="Arial"/>
              <a:buNone/>
            </a:pPr>
            <a:r>
              <a:rPr lang="en-CA" sz="2800" dirty="0">
                <a:solidFill>
                  <a:schemeClr val="dk1"/>
                </a:solidFill>
              </a:rPr>
              <a:t>When </a:t>
            </a:r>
            <a:r>
              <a:rPr lang="en-CA" sz="2100" dirty="0">
                <a:solidFill>
                  <a:schemeClr val="dk1"/>
                </a:solidFill>
              </a:rPr>
              <a:t>    </a:t>
            </a:r>
            <a:r>
              <a:rPr lang="en-CA" sz="2800" dirty="0">
                <a:solidFill>
                  <a:schemeClr val="dk1"/>
                </a:solidFill>
              </a:rPr>
              <a:t>Sometimes tougher</a:t>
            </a:r>
            <a:endParaRPr sz="2800" dirty="0">
              <a:solidFill>
                <a:schemeClr val="dk1"/>
              </a:solidFill>
            </a:endParaRPr>
          </a:p>
          <a:p>
            <a:pPr marL="914400" lvl="0" indent="-228600" algn="l" rtl="0">
              <a:spcBef>
                <a:spcPts val="0"/>
              </a:spcBef>
              <a:spcAft>
                <a:spcPts val="0"/>
              </a:spcAft>
              <a:buClr>
                <a:schemeClr val="dk1"/>
              </a:buClr>
              <a:buSzPts val="1100"/>
              <a:buFont typeface="Arial"/>
              <a:buNone/>
            </a:pPr>
            <a:endParaRPr sz="2100" dirty="0">
              <a:solidFill>
                <a:schemeClr val="dk1"/>
              </a:solidFill>
            </a:endParaRPr>
          </a:p>
          <a:p>
            <a:pPr marL="914400" lvl="0" indent="-228600" algn="l" rtl="0">
              <a:spcBef>
                <a:spcPts val="0"/>
              </a:spcBef>
              <a:spcAft>
                <a:spcPts val="0"/>
              </a:spcAft>
              <a:buClr>
                <a:schemeClr val="dk1"/>
              </a:buClr>
              <a:buSzPts val="1100"/>
              <a:buFont typeface="Arial"/>
              <a:buNone/>
            </a:pPr>
            <a:r>
              <a:rPr lang="en-CA" sz="2800" dirty="0">
                <a:solidFill>
                  <a:schemeClr val="dk1"/>
                </a:solidFill>
              </a:rPr>
              <a:t>Why </a:t>
            </a:r>
            <a:endParaRPr sz="2800" dirty="0">
              <a:solidFill>
                <a:schemeClr val="dk1"/>
              </a:solidFill>
            </a:endParaRPr>
          </a:p>
          <a:p>
            <a:pPr marL="914400" lvl="0" indent="-228600" algn="l" rtl="0">
              <a:spcBef>
                <a:spcPts val="0"/>
              </a:spcBef>
              <a:spcAft>
                <a:spcPts val="0"/>
              </a:spcAft>
              <a:buClr>
                <a:schemeClr val="dk1"/>
              </a:buClr>
              <a:buSzPts val="1100"/>
              <a:buFont typeface="Arial"/>
              <a:buNone/>
            </a:pPr>
            <a:r>
              <a:rPr lang="en-CA" sz="2800" dirty="0">
                <a:solidFill>
                  <a:schemeClr val="dk1"/>
                </a:solidFill>
              </a:rPr>
              <a:t>How    </a:t>
            </a:r>
            <a:endParaRPr sz="2800" dirty="0"/>
          </a:p>
        </p:txBody>
      </p:sp>
      <p:sp>
        <p:nvSpPr>
          <p:cNvPr id="1079" name="Google Shape;1079;g25bc0b048ed_0_1322"/>
          <p:cNvSpPr/>
          <p:nvPr/>
        </p:nvSpPr>
        <p:spPr>
          <a:xfrm>
            <a:off x="2342150" y="3270629"/>
            <a:ext cx="98400" cy="9354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A2C"/>
              </a:solidFill>
            </a:endParaRPr>
          </a:p>
        </p:txBody>
      </p:sp>
      <p:sp>
        <p:nvSpPr>
          <p:cNvPr id="1080" name="Google Shape;1080;g25bc0b048ed_0_1322"/>
          <p:cNvSpPr/>
          <p:nvPr/>
        </p:nvSpPr>
        <p:spPr>
          <a:xfrm>
            <a:off x="2134458" y="5561292"/>
            <a:ext cx="98400" cy="590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g25bc0b048ed_0_1322"/>
          <p:cNvSpPr/>
          <p:nvPr/>
        </p:nvSpPr>
        <p:spPr>
          <a:xfrm>
            <a:off x="2292950" y="4604075"/>
            <a:ext cx="98400" cy="590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g25bc0b048ed_0_1322"/>
          <p:cNvSpPr txBox="1"/>
          <p:nvPr/>
        </p:nvSpPr>
        <p:spPr>
          <a:xfrm>
            <a:off x="2391350" y="5539446"/>
            <a:ext cx="40326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800" dirty="0">
                <a:solidFill>
                  <a:schemeClr val="dk1"/>
                </a:solidFill>
              </a:rPr>
              <a:t>Take the most time</a:t>
            </a:r>
            <a:endParaRPr sz="2800" dirty="0"/>
          </a:p>
        </p:txBody>
      </p:sp>
      <p:sp>
        <p:nvSpPr>
          <p:cNvPr id="1083" name="Google Shape;1083;g25bc0b048ed_0_132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4" name="Google Shape;1084;g25bc0b048ed_0_1322"/>
          <p:cNvPicPr preferRelativeResize="0"/>
          <p:nvPr/>
        </p:nvPicPr>
        <p:blipFill>
          <a:blip r:embed="rId4">
            <a:alphaModFix/>
          </a:blip>
          <a:stretch>
            <a:fillRect/>
          </a:stretch>
        </p:blipFill>
        <p:spPr>
          <a:xfrm>
            <a:off x="5535827" y="2197512"/>
            <a:ext cx="3430000" cy="2415776"/>
          </a:xfrm>
          <a:prstGeom prst="rect">
            <a:avLst/>
          </a:prstGeom>
          <a:noFill/>
          <a:ln>
            <a:noFill/>
          </a:ln>
        </p:spPr>
      </p:pic>
      <p:sp>
        <p:nvSpPr>
          <p:cNvPr id="1085" name="Google Shape;1085;g25bc0b048ed_0_132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86" name="Google Shape;1086;g25bc0b048ed_0_132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087" name="Google Shape;1087;g25bc0b048ed_0_132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59</a:t>
            </a:r>
            <a:endParaRPr sz="1600" b="1" dirty="0">
              <a:solidFill>
                <a:schemeClr val="lt1"/>
              </a:solidFill>
              <a:latin typeface="Calibri"/>
              <a:ea typeface="Calibri"/>
              <a:cs typeface="Calibri"/>
              <a:sym typeface="Calibri"/>
            </a:endParaRPr>
          </a:p>
        </p:txBody>
      </p:sp>
      <p:sp>
        <p:nvSpPr>
          <p:cNvPr id="1088" name="Google Shape;1088;g25bc0b048ed_0_132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38</a:t>
            </a:r>
            <a:endParaRPr sz="2000" b="1" dirty="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g25bc0b048ed_0_139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094" name="Google Shape;1094;g25bc0b048ed_0_139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095" name="Google Shape;1095;g25bc0b048ed_0_139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Causes of the Incident – 5 Why’s?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096" name="Google Shape;1096;g25bc0b048ed_0_1392"/>
          <p:cNvSpPr txBox="1"/>
          <p:nvPr/>
        </p:nvSpPr>
        <p:spPr>
          <a:xfrm>
            <a:off x="3871784" y="1731325"/>
            <a:ext cx="4838216" cy="4031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One approach to digging into the causes is the “Five Why’s.”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Ask “Why?” after the answer comes up.</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Do this 4 or 5 times.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Process helps you determine what happened.</a:t>
            </a:r>
            <a:endParaRPr sz="26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p:txBody>
      </p:sp>
      <p:sp>
        <p:nvSpPr>
          <p:cNvPr id="1097" name="Google Shape;1097;g25bc0b048ed_0_139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8" name="Google Shape;1098;g25bc0b048ed_0_1392"/>
          <p:cNvPicPr preferRelativeResize="0"/>
          <p:nvPr/>
        </p:nvPicPr>
        <p:blipFill rotWithShape="1">
          <a:blip r:embed="rId4">
            <a:alphaModFix/>
          </a:blip>
          <a:srcRect r="19177"/>
          <a:stretch/>
        </p:blipFill>
        <p:spPr>
          <a:xfrm>
            <a:off x="127575" y="1925427"/>
            <a:ext cx="3365268" cy="2775833"/>
          </a:xfrm>
          <a:prstGeom prst="rect">
            <a:avLst/>
          </a:prstGeom>
          <a:noFill/>
          <a:ln>
            <a:noFill/>
          </a:ln>
        </p:spPr>
      </p:pic>
      <p:sp>
        <p:nvSpPr>
          <p:cNvPr id="1099" name="Google Shape;1099;g25bc0b048ed_0_139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00" name="Google Shape;1100;g25bc0b048ed_0_139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01" name="Google Shape;1101;g25bc0b048ed_0_139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59</a:t>
            </a:r>
            <a:endParaRPr sz="1600" b="1" dirty="0">
              <a:solidFill>
                <a:schemeClr val="lt1"/>
              </a:solidFill>
              <a:latin typeface="Calibri"/>
              <a:ea typeface="Calibri"/>
              <a:cs typeface="Calibri"/>
              <a:sym typeface="Calibri"/>
            </a:endParaRPr>
          </a:p>
        </p:txBody>
      </p:sp>
      <p:sp>
        <p:nvSpPr>
          <p:cNvPr id="1102" name="Google Shape;1102;g25bc0b048ed_0_139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g25bc0b048ed_0_140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08" name="Google Shape;1108;g25bc0b048ed_0_140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09" name="Google Shape;1109;g25bc0b048ed_0_1402"/>
          <p:cNvSpPr txBox="1"/>
          <p:nvPr/>
        </p:nvSpPr>
        <p:spPr>
          <a:xfrm>
            <a:off x="431800" y="103383"/>
            <a:ext cx="8278200" cy="1122000"/>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400" b="1" dirty="0">
                <a:solidFill>
                  <a:srgbClr val="007A2C"/>
                </a:solidFill>
              </a:rPr>
              <a:t>Identify Causes of the Incident</a:t>
            </a:r>
            <a:endParaRPr sz="24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110" name="Google Shape;1110;g25bc0b048ed_0_1402"/>
          <p:cNvSpPr txBox="1"/>
          <p:nvPr/>
        </p:nvSpPr>
        <p:spPr>
          <a:xfrm>
            <a:off x="390425" y="1797450"/>
            <a:ext cx="4533300" cy="326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4"/>
                  </a:ext>
                </a:extLst>
              </a:rPr>
              <a:t>Identifying Causes Analysis – </a:t>
            </a:r>
            <a:b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4"/>
                  </a:ext>
                </a:extLst>
              </a:rPr>
            </a:b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5"/>
                  </a:ext>
                </a:extLst>
              </a:rPr>
              <a:t>Truck goes </a:t>
            </a:r>
            <a:r>
              <a:rPr lang="en-CA" sz="2200" dirty="0">
                <a:solidFill>
                  <a:schemeClr val="dk1"/>
                </a:solidFill>
              </a:rPr>
              <a:t>off the road and rolls.</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6"/>
                </a:ext>
              </a:extLst>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7"/>
                </a:ext>
              </a:extLst>
            </a:endParaRPr>
          </a:p>
          <a:p>
            <a:pPr marL="0" marR="0" lvl="0" indent="0" algn="l" rtl="0">
              <a:lnSpc>
                <a:spcPct val="100000"/>
              </a:lnSpc>
              <a:spcBef>
                <a:spcPts val="0"/>
              </a:spcBef>
              <a:spcAft>
                <a:spcPts val="0"/>
              </a:spcAft>
              <a:buClr>
                <a:schemeClr val="dk1"/>
              </a:buClr>
              <a:buSzPts val="1100"/>
              <a:buFont typeface="Arial"/>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8"/>
                  </a:ext>
                </a:extLst>
              </a:rPr>
              <a:t>Context:</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9"/>
                </a:ext>
              </a:extLst>
            </a:endParaRPr>
          </a:p>
          <a:p>
            <a:pPr marL="0" marR="0" lvl="0" indent="0" algn="l" rtl="0">
              <a:lnSpc>
                <a:spcPct val="100000"/>
              </a:lnSpc>
              <a:spcBef>
                <a:spcPts val="0"/>
              </a:spcBef>
              <a:spcAft>
                <a:spcPts val="0"/>
              </a:spcAft>
              <a:buClr>
                <a:schemeClr val="dk1"/>
              </a:buClr>
              <a:buSzPts val="1100"/>
              <a:buFont typeface="Arial"/>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0"/>
                  </a:ext>
                </a:extLst>
              </a:rPr>
              <a:t>Crew was travelling on a logging road from one site to another.</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1"/>
                </a:ext>
              </a:extLst>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2"/>
                </a:ext>
              </a:extLst>
            </a:endParaRPr>
          </a:p>
          <a:p>
            <a:pPr marL="0" lvl="0" indent="0" algn="l" rtl="0">
              <a:spcBef>
                <a:spcPts val="0"/>
              </a:spcBef>
              <a:spcAft>
                <a:spcPts val="0"/>
              </a:spcAft>
              <a:buClr>
                <a:schemeClr val="dk1"/>
              </a:buClr>
              <a:buSzPts val="1100"/>
              <a:buFont typeface="Arial"/>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3"/>
                  </a:ext>
                </a:extLst>
              </a:rPr>
              <a:t>Ask the 5 Why’s</a:t>
            </a:r>
            <a:endParaRPr sz="15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4"/>
                </a:ext>
              </a:extLst>
            </a:endParaRPr>
          </a:p>
          <a:p>
            <a:pPr marL="0" marR="0" lvl="0" indent="0" algn="l" rtl="0">
              <a:lnSpc>
                <a:spcPct val="100000"/>
              </a:lnSpc>
              <a:spcBef>
                <a:spcPts val="0"/>
              </a:spcBef>
              <a:spcAft>
                <a:spcPts val="0"/>
              </a:spcAft>
              <a:buClr>
                <a:schemeClr val="dk1"/>
              </a:buClr>
              <a:buSzPts val="1100"/>
              <a:buFont typeface="Arial"/>
              <a:buNone/>
            </a:pPr>
            <a:endParaRPr sz="1500" dirty="0">
              <a:solidFill>
                <a:schemeClr val="dk1"/>
              </a:solidFill>
            </a:endParaRPr>
          </a:p>
          <a:p>
            <a:pPr marL="0" marR="0" lvl="0" indent="0" algn="l" rtl="0">
              <a:lnSpc>
                <a:spcPct val="100000"/>
              </a:lnSpc>
              <a:spcBef>
                <a:spcPts val="0"/>
              </a:spcBef>
              <a:spcAft>
                <a:spcPts val="0"/>
              </a:spcAft>
              <a:buNone/>
            </a:pPr>
            <a:endParaRPr sz="1500" dirty="0">
              <a:solidFill>
                <a:schemeClr val="dk1"/>
              </a:solidFill>
            </a:endParaRPr>
          </a:p>
        </p:txBody>
      </p:sp>
      <p:pic>
        <p:nvPicPr>
          <p:cNvPr id="1111" name="Google Shape;1111;g25bc0b048ed_0_1402"/>
          <p:cNvPicPr preferRelativeResize="0">
            <a:picLocks noChangeAspect="1"/>
          </p:cNvPicPr>
          <p:nvPr/>
        </p:nvPicPr>
        <p:blipFill>
          <a:blip r:embed="rId4">
            <a:alphaModFix/>
          </a:blip>
          <a:stretch>
            <a:fillRect/>
          </a:stretch>
        </p:blipFill>
        <p:spPr>
          <a:xfrm>
            <a:off x="5617513" y="952290"/>
            <a:ext cx="3407975" cy="2556000"/>
          </a:xfrm>
          <a:prstGeom prst="rect">
            <a:avLst/>
          </a:prstGeom>
          <a:noFill/>
          <a:ln>
            <a:noFill/>
          </a:ln>
        </p:spPr>
      </p:pic>
      <p:sp>
        <p:nvSpPr>
          <p:cNvPr id="1112" name="Google Shape;1112;g25bc0b048ed_0_1402"/>
          <p:cNvSpPr/>
          <p:nvPr/>
        </p:nvSpPr>
        <p:spPr>
          <a:xfrm>
            <a:off x="540100" y="917284"/>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3" name="Google Shape;1113;g25bc0b048ed_0_1402"/>
          <p:cNvSpPr txBox="1"/>
          <p:nvPr/>
        </p:nvSpPr>
        <p:spPr>
          <a:xfrm>
            <a:off x="540100" y="720000"/>
            <a:ext cx="8485388" cy="56015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6"/>
                </a:ext>
              </a:extLst>
            </a:endParaRPr>
          </a:p>
          <a:p>
            <a:pPr marL="457200" lvl="0" indent="-355600" algn="l" rtl="0">
              <a:spcBef>
                <a:spcPts val="0"/>
              </a:spcBef>
              <a:spcAft>
                <a:spcPts val="0"/>
              </a:spcAft>
              <a:buClr>
                <a:srgbClr val="00A651"/>
              </a:buClr>
              <a:buSzPts val="2000"/>
              <a:buChar char="•"/>
            </a:pPr>
            <a:r>
              <a:rPr lang="en-CA" sz="2200" dirty="0">
                <a:solidFill>
                  <a:srgbClr val="337836"/>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7"/>
                  </a:ext>
                </a:extLst>
              </a:rPr>
              <a:t>Why</a:t>
            </a: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8"/>
                  </a:ext>
                </a:extLst>
              </a:rPr>
              <a:t> were they driving fast? </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9"/>
                </a:ext>
              </a:extLst>
            </a:endParaRPr>
          </a:p>
          <a:p>
            <a:pPr marL="457200" lvl="0" indent="0" algn="l" rtl="0">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0"/>
                  </a:ext>
                </a:extLst>
              </a:rPr>
              <a:t>Because they were late…</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1"/>
                </a:ext>
              </a:extLst>
            </a:endParaRPr>
          </a:p>
          <a:p>
            <a:pPr marL="457200" lvl="0" indent="-355600" algn="l" rtl="0">
              <a:spcBef>
                <a:spcPts val="0"/>
              </a:spcBef>
              <a:spcAft>
                <a:spcPts val="0"/>
              </a:spcAft>
              <a:buClr>
                <a:srgbClr val="00A651"/>
              </a:buClr>
              <a:buSzPts val="2000"/>
              <a:buChar char="•"/>
            </a:pPr>
            <a:r>
              <a:rPr lang="en-CA" sz="2200" dirty="0">
                <a:solidFill>
                  <a:srgbClr val="4BA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2"/>
                  </a:ext>
                </a:extLst>
              </a:rPr>
              <a:t>Why?</a:t>
            </a: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3"/>
                  </a:ext>
                </a:extLst>
              </a:rPr>
              <a:t> </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4"/>
                </a:ext>
              </a:extLst>
            </a:endParaRPr>
          </a:p>
          <a:p>
            <a:pPr marL="457200" lvl="0" indent="0" algn="l" rtl="0">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5"/>
                  </a:ext>
                </a:extLst>
              </a:rPr>
              <a:t>Because they had to change two </a:t>
            </a:r>
            <a:b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5"/>
                  </a:ext>
                </a:extLst>
              </a:rPr>
            </a:b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5"/>
                  </a:ext>
                </a:extLst>
              </a:rPr>
              <a:t>flat tires…</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6"/>
                </a:ext>
              </a:extLst>
            </a:endParaRPr>
          </a:p>
          <a:p>
            <a:pPr marL="457200" lvl="0" indent="-355600" algn="l" rtl="0">
              <a:spcBef>
                <a:spcPts val="0"/>
              </a:spcBef>
              <a:spcAft>
                <a:spcPts val="0"/>
              </a:spcAft>
              <a:buClr>
                <a:srgbClr val="00A651"/>
              </a:buClr>
              <a:buSzPts val="2000"/>
              <a:buChar char="•"/>
            </a:pPr>
            <a:r>
              <a:rPr lang="en-CA" sz="2200" dirty="0">
                <a:solidFill>
                  <a:srgbClr val="4BA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7"/>
                  </a:ext>
                </a:extLst>
              </a:rPr>
              <a:t>Why?</a:t>
            </a: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8"/>
                  </a:ext>
                </a:extLst>
              </a:rPr>
              <a:t> </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9"/>
                </a:ext>
              </a:extLst>
            </a:endParaRPr>
          </a:p>
          <a:p>
            <a:pPr marL="457200" lvl="0" indent="0" algn="l" rtl="0">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0"/>
                  </a:ext>
                </a:extLst>
              </a:rPr>
              <a:t>Because the tires burst on the road…</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1"/>
                </a:ext>
              </a:extLst>
            </a:endParaRPr>
          </a:p>
          <a:p>
            <a:pPr marL="457200" lvl="0" indent="-355600" algn="l" rtl="0">
              <a:spcBef>
                <a:spcPts val="0"/>
              </a:spcBef>
              <a:spcAft>
                <a:spcPts val="0"/>
              </a:spcAft>
              <a:buClr>
                <a:srgbClr val="00A651"/>
              </a:buClr>
              <a:buSzPts val="2000"/>
              <a:buChar char="•"/>
            </a:pPr>
            <a:r>
              <a:rPr lang="en-CA" sz="2200" dirty="0">
                <a:solidFill>
                  <a:srgbClr val="4BA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2"/>
                  </a:ext>
                </a:extLst>
              </a:rPr>
              <a:t>Why?</a:t>
            </a: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3"/>
                  </a:ext>
                </a:extLst>
              </a:rPr>
              <a:t> </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4"/>
                </a:ext>
              </a:extLst>
            </a:endParaRPr>
          </a:p>
          <a:p>
            <a:pPr marL="457200" lvl="0" indent="0" algn="l" rtl="0">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5"/>
                  </a:ext>
                </a:extLst>
              </a:rPr>
              <a:t>Because the tires were bought as </a:t>
            </a:r>
            <a:b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5"/>
                  </a:ext>
                </a:extLst>
              </a:rPr>
            </a:b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5"/>
                  </a:ext>
                </a:extLst>
              </a:rPr>
              <a:t>used tires…</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6"/>
                </a:ext>
              </a:extLst>
            </a:endParaRPr>
          </a:p>
          <a:p>
            <a:pPr marL="457200" lvl="0" indent="-355600" algn="l" rtl="0">
              <a:spcBef>
                <a:spcPts val="0"/>
              </a:spcBef>
              <a:spcAft>
                <a:spcPts val="0"/>
              </a:spcAft>
              <a:buClr>
                <a:srgbClr val="00A651"/>
              </a:buClr>
              <a:buSzPts val="2000"/>
              <a:buChar char="•"/>
            </a:pPr>
            <a:r>
              <a:rPr lang="en-CA" sz="2200" dirty="0">
                <a:solidFill>
                  <a:srgbClr val="4BA3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7"/>
                  </a:ext>
                </a:extLst>
              </a:rPr>
              <a:t>Why?</a:t>
            </a: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8"/>
                  </a:ext>
                </a:extLst>
              </a:rPr>
              <a:t> </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9"/>
                </a:ext>
              </a:extLst>
            </a:endParaRPr>
          </a:p>
          <a:p>
            <a:pPr marL="457200" lvl="0" indent="0" algn="l" rtl="0">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0"/>
                  </a:ext>
                </a:extLst>
              </a:rPr>
              <a:t>Because the tires were cheaper but not the type needed for the gravel roads.</a:t>
            </a: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1"/>
                </a:ext>
              </a:extLst>
            </a:endParaRPr>
          </a:p>
          <a:p>
            <a:pPr marL="457200" lvl="0" indent="0" algn="l" rtl="0">
              <a:spcBef>
                <a:spcPts val="0"/>
              </a:spcBef>
              <a:spcAft>
                <a:spcPts val="0"/>
              </a:spcAft>
              <a:buNone/>
            </a:pPr>
            <a:endParaRPr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2"/>
                </a:ext>
              </a:extLst>
            </a:endParaRPr>
          </a:p>
          <a:p>
            <a:pPr marL="0" lvl="0" indent="0" algn="l" rtl="0">
              <a:spcBef>
                <a:spcPts val="0"/>
              </a:spcBef>
              <a:spcAft>
                <a:spcPts val="0"/>
              </a:spcAft>
              <a:buNone/>
            </a:pPr>
            <a:r>
              <a:rPr lang="en-CA" sz="22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3"/>
                  </a:ext>
                </a:extLst>
              </a:rPr>
              <a:t>Unsafe conditions, acts, or procedures? Causes?</a:t>
            </a:r>
            <a:endParaRPr sz="2200" dirty="0"/>
          </a:p>
        </p:txBody>
      </p:sp>
      <p:sp>
        <p:nvSpPr>
          <p:cNvPr id="1114" name="Google Shape;1114;g25bc0b048ed_0_140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15" name="Google Shape;1115;g25bc0b048ed_0_140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16" name="Google Shape;1116;g25bc0b048ed_0_140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60</a:t>
            </a:r>
            <a:endParaRPr sz="1600" b="1" dirty="0">
              <a:solidFill>
                <a:schemeClr val="lt1"/>
              </a:solidFill>
              <a:latin typeface="Calibri"/>
              <a:ea typeface="Calibri"/>
              <a:cs typeface="Calibri"/>
              <a:sym typeface="Calibri"/>
            </a:endParaRPr>
          </a:p>
        </p:txBody>
      </p:sp>
      <p:sp>
        <p:nvSpPr>
          <p:cNvPr id="1117" name="Google Shape;1117;g25bc0b048ed_0_140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10"/>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g25bc0b048ed_0_141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23" name="Google Shape;1123;g25bc0b048ed_0_141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24" name="Google Shape;1124;g25bc0b048ed_0_1412"/>
          <p:cNvSpPr txBox="1"/>
          <p:nvPr/>
        </p:nvSpPr>
        <p:spPr>
          <a:xfrm>
            <a:off x="431799" y="360607"/>
            <a:ext cx="8555681"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Causes of the Incident – Human Factors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125" name="Google Shape;1125;g25bc0b048ed_0_141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6" name="Google Shape;1126;g25bc0b048ed_0_1412"/>
          <p:cNvPicPr preferRelativeResize="0"/>
          <p:nvPr/>
        </p:nvPicPr>
        <p:blipFill>
          <a:blip r:embed="rId4">
            <a:alphaModFix amt="80000"/>
          </a:blip>
          <a:stretch>
            <a:fillRect/>
          </a:stretch>
        </p:blipFill>
        <p:spPr>
          <a:xfrm>
            <a:off x="2589008" y="1422238"/>
            <a:ext cx="4556851" cy="4416675"/>
          </a:xfrm>
          <a:prstGeom prst="rect">
            <a:avLst/>
          </a:prstGeom>
          <a:noFill/>
          <a:ln>
            <a:noFill/>
          </a:ln>
        </p:spPr>
      </p:pic>
      <p:sp>
        <p:nvSpPr>
          <p:cNvPr id="1127" name="Google Shape;1127;g25bc0b048ed_0_1412"/>
          <p:cNvSpPr txBox="1"/>
          <p:nvPr/>
        </p:nvSpPr>
        <p:spPr>
          <a:xfrm>
            <a:off x="5218841" y="4088095"/>
            <a:ext cx="1428218"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600" b="1" dirty="0">
                <a:solidFill>
                  <a:schemeClr val="dk1"/>
                </a:solidFill>
                <a:latin typeface="Trebuchet MS"/>
                <a:ea typeface="Trebuchet MS"/>
                <a:cs typeface="Trebuchet MS"/>
                <a:sym typeface="Trebuchet MS"/>
              </a:rPr>
              <a:t>People</a:t>
            </a:r>
            <a:endParaRPr sz="2600" b="1"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sp>
        <p:nvSpPr>
          <p:cNvPr id="1128" name="Google Shape;1128;g25bc0b048ed_0_1412"/>
          <p:cNvSpPr txBox="1"/>
          <p:nvPr/>
        </p:nvSpPr>
        <p:spPr>
          <a:xfrm>
            <a:off x="4103911" y="2418663"/>
            <a:ext cx="1719717"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600" b="1" dirty="0">
                <a:solidFill>
                  <a:schemeClr val="dk1"/>
                </a:solidFill>
                <a:latin typeface="Trebuchet MS"/>
                <a:ea typeface="Trebuchet MS"/>
                <a:cs typeface="Trebuchet MS"/>
                <a:sym typeface="Trebuchet MS"/>
              </a:rPr>
              <a:t>Facilities</a:t>
            </a:r>
            <a:endParaRPr sz="2600" b="1"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sp>
        <p:nvSpPr>
          <p:cNvPr id="1129" name="Google Shape;1129;g25bc0b048ed_0_1412"/>
          <p:cNvSpPr txBox="1"/>
          <p:nvPr/>
        </p:nvSpPr>
        <p:spPr>
          <a:xfrm>
            <a:off x="2731118" y="3899662"/>
            <a:ext cx="2281022" cy="12310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2600" b="1" dirty="0">
                <a:solidFill>
                  <a:schemeClr val="dk1"/>
                </a:solidFill>
                <a:latin typeface="Trebuchet MS"/>
                <a:ea typeface="Trebuchet MS"/>
                <a:cs typeface="Trebuchet MS"/>
                <a:sym typeface="Trebuchet MS"/>
              </a:rPr>
              <a:t>Management</a:t>
            </a:r>
            <a:endParaRPr sz="2600" b="1" dirty="0">
              <a:solidFill>
                <a:schemeClr val="dk1"/>
              </a:solidFill>
              <a:latin typeface="Trebuchet MS"/>
              <a:ea typeface="Trebuchet MS"/>
              <a:cs typeface="Trebuchet MS"/>
              <a:sym typeface="Trebuchet MS"/>
            </a:endParaRPr>
          </a:p>
          <a:p>
            <a:pPr marL="0" marR="0" lvl="0" indent="0" algn="ctr" rtl="0">
              <a:lnSpc>
                <a:spcPct val="100000"/>
              </a:lnSpc>
              <a:spcBef>
                <a:spcPts val="0"/>
              </a:spcBef>
              <a:spcAft>
                <a:spcPts val="0"/>
              </a:spcAft>
              <a:buNone/>
            </a:pPr>
            <a:r>
              <a:rPr lang="en-CA" sz="2600" b="1" dirty="0">
                <a:solidFill>
                  <a:schemeClr val="dk1"/>
                </a:solidFill>
                <a:latin typeface="Trebuchet MS"/>
                <a:ea typeface="Trebuchet MS"/>
                <a:cs typeface="Trebuchet MS"/>
                <a:sym typeface="Trebuchet MS"/>
              </a:rPr>
              <a:t>Systems</a:t>
            </a:r>
            <a:endParaRPr sz="2600" b="1"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200" dirty="0">
              <a:solidFill>
                <a:schemeClr val="dk1"/>
              </a:solidFill>
              <a:latin typeface="Trebuchet MS"/>
              <a:ea typeface="Trebuchet MS"/>
              <a:cs typeface="Trebuchet MS"/>
              <a:sym typeface="Trebuchet MS"/>
            </a:endParaRPr>
          </a:p>
        </p:txBody>
      </p:sp>
      <p:sp>
        <p:nvSpPr>
          <p:cNvPr id="1130" name="Google Shape;1130;g25bc0b048ed_0_1412"/>
          <p:cNvSpPr txBox="1"/>
          <p:nvPr/>
        </p:nvSpPr>
        <p:spPr>
          <a:xfrm>
            <a:off x="6042374" y="1504824"/>
            <a:ext cx="2616000" cy="110796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CA" sz="2000" dirty="0">
                <a:latin typeface="Calibri"/>
                <a:ea typeface="Calibri"/>
                <a:cs typeface="Calibri"/>
                <a:sym typeface="Calibri"/>
              </a:rPr>
              <a:t>Equipment, controls, panels, pipes, machinery, tools, etc</a:t>
            </a:r>
            <a:r>
              <a:rPr lang="en-CA" sz="1800" dirty="0">
                <a:latin typeface="Calibri"/>
                <a:ea typeface="Calibri"/>
                <a:cs typeface="Calibri"/>
                <a:sym typeface="Calibri"/>
              </a:rPr>
              <a:t>.</a:t>
            </a:r>
            <a:endParaRPr sz="1800" dirty="0">
              <a:latin typeface="Calibri"/>
              <a:ea typeface="Calibri"/>
              <a:cs typeface="Calibri"/>
              <a:sym typeface="Calibri"/>
            </a:endParaRPr>
          </a:p>
        </p:txBody>
      </p:sp>
      <p:sp>
        <p:nvSpPr>
          <p:cNvPr id="1131" name="Google Shape;1131;g25bc0b048ed_0_1412"/>
          <p:cNvSpPr txBox="1"/>
          <p:nvPr/>
        </p:nvSpPr>
        <p:spPr>
          <a:xfrm>
            <a:off x="6963911" y="4260518"/>
            <a:ext cx="1690800" cy="110796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CA" sz="2000" dirty="0">
                <a:latin typeface="Calibri"/>
                <a:ea typeface="Calibri"/>
                <a:cs typeface="Calibri"/>
                <a:sym typeface="Calibri"/>
              </a:rPr>
              <a:t>Human characteristics </a:t>
            </a:r>
            <a:endParaRPr sz="2000" dirty="0">
              <a:latin typeface="Calibri"/>
              <a:ea typeface="Calibri"/>
              <a:cs typeface="Calibri"/>
              <a:sym typeface="Calibri"/>
            </a:endParaRPr>
          </a:p>
          <a:p>
            <a:pPr marL="0" lvl="0" indent="0" rtl="0">
              <a:spcBef>
                <a:spcPts val="0"/>
              </a:spcBef>
              <a:spcAft>
                <a:spcPts val="0"/>
              </a:spcAft>
              <a:buNone/>
            </a:pPr>
            <a:r>
              <a:rPr lang="en-CA" sz="2000" dirty="0">
                <a:latin typeface="Calibri"/>
                <a:ea typeface="Calibri"/>
                <a:cs typeface="Calibri"/>
                <a:sym typeface="Calibri"/>
              </a:rPr>
              <a:t>and behaviour</a:t>
            </a:r>
            <a:endParaRPr sz="2000" dirty="0">
              <a:latin typeface="Calibri"/>
              <a:ea typeface="Calibri"/>
              <a:cs typeface="Calibri"/>
              <a:sym typeface="Calibri"/>
            </a:endParaRPr>
          </a:p>
        </p:txBody>
      </p:sp>
      <p:sp>
        <p:nvSpPr>
          <p:cNvPr id="1132" name="Google Shape;1132;g25bc0b048ed_0_1412"/>
          <p:cNvSpPr txBox="1"/>
          <p:nvPr/>
        </p:nvSpPr>
        <p:spPr>
          <a:xfrm>
            <a:off x="0" y="3780329"/>
            <a:ext cx="2949242"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dirty="0">
                <a:latin typeface="Calibri"/>
                <a:ea typeface="Calibri"/>
                <a:cs typeface="Calibri"/>
                <a:sym typeface="Calibri"/>
              </a:rPr>
              <a:t>Procedures, risk assessments, processes, investigation, training, etc.</a:t>
            </a:r>
            <a:endParaRPr sz="2000" dirty="0">
              <a:latin typeface="Calibri"/>
              <a:ea typeface="Calibri"/>
              <a:cs typeface="Calibri"/>
              <a:sym typeface="Calibri"/>
            </a:endParaRPr>
          </a:p>
        </p:txBody>
      </p:sp>
      <p:sp>
        <p:nvSpPr>
          <p:cNvPr id="1133" name="Google Shape;1133;g25bc0b048ed_0_141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34" name="Google Shape;1134;g25bc0b048ed_0_141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35" name="Google Shape;1135;g25bc0b048ed_0_141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60</a:t>
            </a:r>
            <a:endParaRPr sz="1600" b="1" dirty="0">
              <a:solidFill>
                <a:schemeClr val="lt1"/>
              </a:solidFill>
              <a:latin typeface="Calibri"/>
              <a:ea typeface="Calibri"/>
              <a:cs typeface="Calibri"/>
              <a:sym typeface="Calibri"/>
            </a:endParaRPr>
          </a:p>
        </p:txBody>
      </p:sp>
      <p:sp>
        <p:nvSpPr>
          <p:cNvPr id="1136" name="Google Shape;1136;g25bc0b048ed_0_141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39</a:t>
            </a:r>
            <a:endParaRPr sz="2000" b="1" dirty="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g25bc0b048ed_0_47"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66" name="Google Shape;166;g25bc0b048ed_0_47"/>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Arial"/>
                <a:ea typeface="Arial"/>
                <a:cs typeface="Arial"/>
                <a:sym typeface="Arial"/>
              </a:rPr>
              <a:t>BC </a:t>
            </a:r>
            <a:r>
              <a:rPr lang="en-CA" sz="1200" b="1" i="0" u="none" strike="noStrike" cap="none" dirty="0">
                <a:solidFill>
                  <a:schemeClr val="dk1"/>
                </a:solidFill>
                <a:latin typeface="Arial"/>
                <a:ea typeface="Arial"/>
                <a:cs typeface="Arial"/>
                <a:sym typeface="Arial"/>
              </a:rPr>
              <a:t>Forest Safety</a:t>
            </a:r>
            <a:endParaRPr sz="1400" b="0" i="0" u="none" strike="noStrike" cap="none" dirty="0">
              <a:solidFill>
                <a:srgbClr val="000000"/>
              </a:solidFill>
              <a:latin typeface="Arial"/>
              <a:ea typeface="Arial"/>
              <a:cs typeface="Arial"/>
              <a:sym typeface="Arial"/>
            </a:endParaRPr>
          </a:p>
        </p:txBody>
      </p:sp>
      <p:sp>
        <p:nvSpPr>
          <p:cNvPr id="167" name="Google Shape;167;g25bc0b048ed_0_47"/>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1 – Course Overview</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Objectives</a:t>
            </a:r>
            <a:endParaRPr sz="2800" b="1" i="0" u="none" strike="noStrike" cap="none" dirty="0">
              <a:solidFill>
                <a:srgbClr val="007A2C"/>
              </a:solidFill>
              <a:latin typeface="Arial"/>
              <a:ea typeface="Arial"/>
              <a:cs typeface="Arial"/>
              <a:sym typeface="Arial"/>
            </a:endParaRPr>
          </a:p>
        </p:txBody>
      </p:sp>
      <p:sp>
        <p:nvSpPr>
          <p:cNvPr id="168" name="Google Shape;168;g25bc0b048ed_0_47"/>
          <p:cNvSpPr txBox="1"/>
          <p:nvPr/>
        </p:nvSpPr>
        <p:spPr>
          <a:xfrm>
            <a:off x="380174" y="1526205"/>
            <a:ext cx="8278200" cy="4724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800" dirty="0">
                <a:solidFill>
                  <a:schemeClr val="dk1"/>
                </a:solidFill>
              </a:rPr>
              <a:t>When you complete this course, you will be able to:</a:t>
            </a:r>
            <a:endParaRPr sz="2800" dirty="0">
              <a:solidFill>
                <a:schemeClr val="dk1"/>
              </a:solidFill>
            </a:endParaRPr>
          </a:p>
          <a:p>
            <a:pPr marL="457200" marR="0" lvl="0" indent="-387350" algn="l" rtl="0">
              <a:lnSpc>
                <a:spcPct val="100000"/>
              </a:lnSpc>
              <a:spcBef>
                <a:spcPts val="0"/>
              </a:spcBef>
              <a:spcAft>
                <a:spcPts val="0"/>
              </a:spcAft>
              <a:buClr>
                <a:srgbClr val="00A651"/>
              </a:buClr>
              <a:buSzPts val="2500"/>
              <a:buChar char="•"/>
            </a:pPr>
            <a:r>
              <a:rPr lang="en-CA" sz="2800" dirty="0">
                <a:solidFill>
                  <a:schemeClr val="dk1"/>
                </a:solidFill>
              </a:rPr>
              <a:t>Discuss the reasons for and value of conducting incident investigations</a:t>
            </a:r>
            <a:endParaRPr sz="2800" dirty="0">
              <a:solidFill>
                <a:schemeClr val="dk1"/>
              </a:solidFill>
            </a:endParaRPr>
          </a:p>
          <a:p>
            <a:pPr marL="457200" marR="0" lvl="0" indent="-387350" algn="l" rtl="0">
              <a:lnSpc>
                <a:spcPct val="100000"/>
              </a:lnSpc>
              <a:spcBef>
                <a:spcPts val="0"/>
              </a:spcBef>
              <a:spcAft>
                <a:spcPts val="0"/>
              </a:spcAft>
              <a:buClr>
                <a:srgbClr val="00A651"/>
              </a:buClr>
              <a:buSzPts val="2500"/>
              <a:buChar char="•"/>
            </a:pPr>
            <a:r>
              <a:rPr lang="en-CA" sz="2800" dirty="0">
                <a:solidFill>
                  <a:schemeClr val="dk1"/>
                </a:solidFill>
              </a:rPr>
              <a:t>Prepare for and conduct effective incident investigations</a:t>
            </a:r>
            <a:endParaRPr sz="2800" dirty="0">
              <a:solidFill>
                <a:schemeClr val="dk1"/>
              </a:solidFill>
            </a:endParaRPr>
          </a:p>
          <a:p>
            <a:pPr marL="457200" marR="0" lvl="0" indent="-387350" algn="l" rtl="0">
              <a:lnSpc>
                <a:spcPct val="100000"/>
              </a:lnSpc>
              <a:spcBef>
                <a:spcPts val="0"/>
              </a:spcBef>
              <a:spcAft>
                <a:spcPts val="0"/>
              </a:spcAft>
              <a:buClr>
                <a:srgbClr val="00A651"/>
              </a:buClr>
              <a:buSzPts val="2500"/>
              <a:buChar char="•"/>
            </a:pPr>
            <a:r>
              <a:rPr lang="en-CA" sz="2800" dirty="0">
                <a:solidFill>
                  <a:schemeClr val="dk1"/>
                </a:solidFill>
              </a:rPr>
              <a:t>Identify the causes of incidents</a:t>
            </a:r>
            <a:endParaRPr sz="2800" dirty="0">
              <a:solidFill>
                <a:schemeClr val="dk1"/>
              </a:solidFill>
            </a:endParaRPr>
          </a:p>
          <a:p>
            <a:pPr marL="457200" marR="0" lvl="0" indent="-387350" algn="l" rtl="0">
              <a:lnSpc>
                <a:spcPct val="100000"/>
              </a:lnSpc>
              <a:spcBef>
                <a:spcPts val="0"/>
              </a:spcBef>
              <a:spcAft>
                <a:spcPts val="0"/>
              </a:spcAft>
              <a:buClr>
                <a:srgbClr val="00A651"/>
              </a:buClr>
              <a:buSzPts val="2500"/>
              <a:buChar char="•"/>
            </a:pPr>
            <a:r>
              <a:rPr lang="en-CA" sz="2800" dirty="0">
                <a:solidFill>
                  <a:schemeClr val="dk1"/>
                </a:solidFill>
              </a:rPr>
              <a:t>Develop effective corrective actions</a:t>
            </a:r>
            <a:endParaRPr sz="2800" dirty="0">
              <a:solidFill>
                <a:schemeClr val="dk1"/>
              </a:solidFill>
            </a:endParaRPr>
          </a:p>
          <a:p>
            <a:pPr marL="457200" marR="0" lvl="0" indent="-387350" algn="l" rtl="0">
              <a:lnSpc>
                <a:spcPct val="100000"/>
              </a:lnSpc>
              <a:spcBef>
                <a:spcPts val="0"/>
              </a:spcBef>
              <a:spcAft>
                <a:spcPts val="0"/>
              </a:spcAft>
              <a:buClr>
                <a:srgbClr val="00A651"/>
              </a:buClr>
              <a:buSzPts val="2500"/>
              <a:buChar char="•"/>
            </a:pPr>
            <a:r>
              <a:rPr lang="en-CA" sz="2800" dirty="0">
                <a:solidFill>
                  <a:schemeClr val="dk1"/>
                </a:solidFill>
              </a:rPr>
              <a:t>Follow up on the results of investigation corrective actions</a:t>
            </a:r>
            <a:endParaRPr sz="2800" dirty="0">
              <a:solidFill>
                <a:schemeClr val="dk1"/>
              </a:solidFill>
            </a:endParaRPr>
          </a:p>
          <a:p>
            <a:pPr marL="457200" marR="0" lvl="0" indent="0" algn="l" rtl="0">
              <a:lnSpc>
                <a:spcPct val="100000"/>
              </a:lnSpc>
              <a:spcBef>
                <a:spcPts val="0"/>
              </a:spcBef>
              <a:spcAft>
                <a:spcPts val="0"/>
              </a:spcAft>
              <a:buNone/>
            </a:pPr>
            <a:endParaRPr sz="2100" dirty="0">
              <a:solidFill>
                <a:schemeClr val="dk1"/>
              </a:solidFill>
            </a:endParaRPr>
          </a:p>
        </p:txBody>
      </p:sp>
      <p:sp>
        <p:nvSpPr>
          <p:cNvPr id="169" name="Google Shape;169;g25bc0b048ed_0_47"/>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g25bc0b048ed_0_47"/>
          <p:cNvSpPr/>
          <p:nvPr/>
        </p:nvSpPr>
        <p:spPr>
          <a:xfrm>
            <a:off x="7940186" y="5821950"/>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71" name="Google Shape;171;g25bc0b048ed_0_47"/>
          <p:cNvSpPr/>
          <p:nvPr/>
        </p:nvSpPr>
        <p:spPr>
          <a:xfrm>
            <a:off x="7607700" y="5950050"/>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72" name="Google Shape;172;g25bc0b048ed_0_47"/>
          <p:cNvSpPr txBox="1"/>
          <p:nvPr/>
        </p:nvSpPr>
        <p:spPr>
          <a:xfrm>
            <a:off x="7556250" y="5886438"/>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15</a:t>
            </a:r>
            <a:endParaRPr sz="1600" b="1" dirty="0">
              <a:solidFill>
                <a:schemeClr val="lt1"/>
              </a:solidFill>
              <a:latin typeface="Calibri"/>
              <a:ea typeface="Calibri"/>
              <a:cs typeface="Calibri"/>
              <a:sym typeface="Calibri"/>
            </a:endParaRPr>
          </a:p>
        </p:txBody>
      </p:sp>
      <p:sp>
        <p:nvSpPr>
          <p:cNvPr id="173" name="Google Shape;173;g25bc0b048ed_0_47"/>
          <p:cNvSpPr txBox="1"/>
          <p:nvPr/>
        </p:nvSpPr>
        <p:spPr>
          <a:xfrm>
            <a:off x="7966788" y="5855688"/>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04</a:t>
            </a:r>
            <a:endParaRPr sz="2000" b="1" dirty="0">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g25bc0b048ed_0_142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42" name="Google Shape;1142;g25bc0b048ed_0_142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43" name="Google Shape;1143;g25bc0b048ed_0_1422"/>
          <p:cNvSpPr txBox="1"/>
          <p:nvPr/>
        </p:nvSpPr>
        <p:spPr>
          <a:xfrm>
            <a:off x="431800" y="360607"/>
            <a:ext cx="8605108"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Identify Causes of the Incident – Human Factors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144" name="Google Shape;1144;g25bc0b048ed_0_1422"/>
          <p:cNvSpPr txBox="1"/>
          <p:nvPr/>
        </p:nvSpPr>
        <p:spPr>
          <a:xfrm>
            <a:off x="4829075" y="1768150"/>
            <a:ext cx="4037700" cy="4585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4"/>
                  </a:ext>
                </a:extLst>
              </a:rPr>
              <a:t>What human factors might be affecting this worker?</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Think about the facilities, people and management systems.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pic>
        <p:nvPicPr>
          <p:cNvPr id="1145" name="Google Shape;1145;g25bc0b048ed_0_1422"/>
          <p:cNvPicPr preferRelativeResize="0"/>
          <p:nvPr/>
        </p:nvPicPr>
        <p:blipFill rotWithShape="1">
          <a:blip r:embed="rId4">
            <a:alphaModFix/>
          </a:blip>
          <a:srcRect r="27240"/>
          <a:stretch/>
        </p:blipFill>
        <p:spPr>
          <a:xfrm>
            <a:off x="486550" y="1818563"/>
            <a:ext cx="4104175" cy="3220875"/>
          </a:xfrm>
          <a:prstGeom prst="rect">
            <a:avLst/>
          </a:prstGeom>
          <a:noFill/>
          <a:ln>
            <a:noFill/>
          </a:ln>
        </p:spPr>
      </p:pic>
      <p:sp>
        <p:nvSpPr>
          <p:cNvPr id="1146" name="Google Shape;1146;g25bc0b048ed_0_142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7" name="Google Shape;1147;g25bc0b048ed_0_142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48" name="Google Shape;1148;g25bc0b048ed_0_142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49" name="Google Shape;1149;g25bc0b048ed_0_142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61</a:t>
            </a:r>
            <a:endParaRPr sz="1600" b="1" dirty="0">
              <a:solidFill>
                <a:schemeClr val="lt1"/>
              </a:solidFill>
              <a:latin typeface="Calibri"/>
              <a:ea typeface="Calibri"/>
              <a:cs typeface="Calibri"/>
              <a:sym typeface="Calibri"/>
            </a:endParaRPr>
          </a:p>
        </p:txBody>
      </p:sp>
      <p:sp>
        <p:nvSpPr>
          <p:cNvPr id="1150" name="Google Shape;1150;g25bc0b048ed_0_142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39</a:t>
            </a:r>
            <a:endParaRPr sz="2000" b="1" dirty="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pic>
        <p:nvPicPr>
          <p:cNvPr id="1155" name="Google Shape;1155;g25bc0b048ed_0_143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56" name="Google Shape;1156;g25bc0b048ed_0_143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57" name="Google Shape;1157;g25bc0b048ed_0_143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Additional 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1158" name="Google Shape;1158;g25bc0b048ed_0_1432"/>
          <p:cNvPicPr preferRelativeResize="0"/>
          <p:nvPr/>
        </p:nvPicPr>
        <p:blipFill rotWithShape="1">
          <a:blip r:embed="rId4">
            <a:alphaModFix/>
          </a:blip>
          <a:srcRect/>
          <a:stretch/>
        </p:blipFill>
        <p:spPr>
          <a:xfrm>
            <a:off x="627575" y="3469450"/>
            <a:ext cx="7817125" cy="2185500"/>
          </a:xfrm>
          <a:prstGeom prst="rect">
            <a:avLst/>
          </a:prstGeom>
          <a:noFill/>
          <a:ln>
            <a:noFill/>
          </a:ln>
        </p:spPr>
      </p:pic>
      <p:cxnSp>
        <p:nvCxnSpPr>
          <p:cNvPr id="1159" name="Google Shape;1159;g25bc0b048ed_0_1432"/>
          <p:cNvCxnSpPr>
            <a:cxnSpLocks/>
          </p:cNvCxnSpPr>
          <p:nvPr/>
        </p:nvCxnSpPr>
        <p:spPr>
          <a:xfrm flipH="1" flipV="1">
            <a:off x="6725924" y="3176982"/>
            <a:ext cx="237987" cy="998172"/>
          </a:xfrm>
          <a:prstGeom prst="straightConnector1">
            <a:avLst/>
          </a:prstGeom>
          <a:noFill/>
          <a:ln w="38100" cap="flat" cmpd="sng">
            <a:solidFill>
              <a:srgbClr val="1E4C87"/>
            </a:solidFill>
            <a:prstDash val="solid"/>
            <a:round/>
            <a:headEnd type="none" w="med" len="med"/>
            <a:tailEnd type="triangle" w="med" len="med"/>
          </a:ln>
        </p:spPr>
      </p:cxnSp>
      <p:pic>
        <p:nvPicPr>
          <p:cNvPr id="1160" name="Google Shape;1160;g25bc0b048ed_0_1432"/>
          <p:cNvPicPr preferRelativeResize="0">
            <a:picLocks noChangeAspect="1"/>
          </p:cNvPicPr>
          <p:nvPr/>
        </p:nvPicPr>
        <p:blipFill rotWithShape="1">
          <a:blip r:embed="rId5">
            <a:alphaModFix/>
          </a:blip>
          <a:srcRect l="219" r="219"/>
          <a:stretch/>
        </p:blipFill>
        <p:spPr>
          <a:xfrm>
            <a:off x="5216472" y="868550"/>
            <a:ext cx="2536728" cy="2520000"/>
          </a:xfrm>
          <a:prstGeom prst="rect">
            <a:avLst/>
          </a:prstGeom>
          <a:noFill/>
          <a:ln>
            <a:noFill/>
          </a:ln>
        </p:spPr>
      </p:pic>
      <p:sp>
        <p:nvSpPr>
          <p:cNvPr id="1161" name="Google Shape;1161;g25bc0b048ed_0_143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2" name="Google Shape;1162;g25bc0b048ed_0_143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63" name="Google Shape;1163;g25bc0b048ed_0_143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64" name="Google Shape;1164;g25bc0b048ed_0_143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61</a:t>
            </a:r>
            <a:endParaRPr sz="1600" b="1" dirty="0">
              <a:solidFill>
                <a:schemeClr val="lt1"/>
              </a:solidFill>
              <a:latin typeface="Calibri"/>
              <a:ea typeface="Calibri"/>
              <a:cs typeface="Calibri"/>
              <a:sym typeface="Calibri"/>
            </a:endParaRPr>
          </a:p>
        </p:txBody>
      </p:sp>
      <p:sp>
        <p:nvSpPr>
          <p:cNvPr id="1165" name="Google Shape;1165;g25bc0b048ed_0_143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40</a:t>
            </a:r>
            <a:endParaRPr sz="2000" b="1" dirty="0">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g25bc0b048ed_0_144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71" name="Google Shape;1171;g25bc0b048ed_0_144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72" name="Google Shape;1172;g25bc0b048ed_0_144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Additional Corrective Actions</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173" name="Google Shape;1173;g25bc0b048ed_0_1442"/>
          <p:cNvSpPr txBox="1"/>
          <p:nvPr/>
        </p:nvSpPr>
        <p:spPr>
          <a:xfrm>
            <a:off x="380174" y="1396142"/>
            <a:ext cx="8278200" cy="49859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Additional corrective actions need to address the causes identified in the previous step.</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Corrective actions:</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Correct a condition or problem</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Prevent similar incidents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Look at the deeper, underlying causes.</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pic>
        <p:nvPicPr>
          <p:cNvPr id="1174" name="Google Shape;1174;g25bc0b048ed_0_1442"/>
          <p:cNvPicPr preferRelativeResize="0">
            <a:picLocks noChangeAspect="1"/>
          </p:cNvPicPr>
          <p:nvPr/>
        </p:nvPicPr>
        <p:blipFill rotWithShape="1">
          <a:blip r:embed="rId4">
            <a:alphaModFix/>
          </a:blip>
          <a:srcRect t="11079" b="13733"/>
          <a:stretch/>
        </p:blipFill>
        <p:spPr>
          <a:xfrm>
            <a:off x="2819510" y="4827073"/>
            <a:ext cx="3015156" cy="1894703"/>
          </a:xfrm>
          <a:prstGeom prst="rect">
            <a:avLst/>
          </a:prstGeom>
          <a:noFill/>
          <a:ln>
            <a:noFill/>
          </a:ln>
        </p:spPr>
      </p:pic>
      <p:sp>
        <p:nvSpPr>
          <p:cNvPr id="1175" name="Google Shape;1175;g25bc0b048ed_0_144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6" name="Google Shape;1176;g25bc0b048ed_0_144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77" name="Google Shape;1177;g25bc0b048ed_0_144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78" name="Google Shape;1178;g25bc0b048ed_0_144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61</a:t>
            </a:r>
            <a:endParaRPr sz="1600" b="1" dirty="0">
              <a:solidFill>
                <a:schemeClr val="lt1"/>
              </a:solidFill>
              <a:latin typeface="Calibri"/>
              <a:ea typeface="Calibri"/>
              <a:cs typeface="Calibri"/>
              <a:sym typeface="Calibri"/>
            </a:endParaRPr>
          </a:p>
        </p:txBody>
      </p:sp>
      <p:sp>
        <p:nvSpPr>
          <p:cNvPr id="1179" name="Google Shape;1179;g25bc0b048ed_0_144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g25bc0b048ed_0_145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85" name="Google Shape;1185;g25bc0b048ed_0_145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186" name="Google Shape;1186;g25bc0b048ed_0_145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Additional Corrective Actions - </a:t>
            </a:r>
            <a:r>
              <a:rPr lang="en-CA" sz="2800" b="1" dirty="0">
                <a:solidFill>
                  <a:srgbClr val="007A2C"/>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5"/>
                  </a:ext>
                </a:extLst>
              </a:rPr>
              <a:t>CAL</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187" name="Google Shape;1187;g25bc0b048ed_0_1452"/>
          <p:cNvSpPr txBox="1"/>
          <p:nvPr/>
        </p:nvSpPr>
        <p:spPr>
          <a:xfrm>
            <a:off x="304801" y="1625251"/>
            <a:ext cx="8600302" cy="26468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Corrective Action Logs (CAL)</a:t>
            </a:r>
            <a:endParaRPr sz="2600" dirty="0">
              <a:solidFill>
                <a:schemeClr val="dk1"/>
              </a:solidFill>
            </a:endParaRPr>
          </a:p>
          <a:p>
            <a:pPr marL="457200" lvl="0" indent="-368300" algn="l" rtl="0">
              <a:spcBef>
                <a:spcPts val="0"/>
              </a:spcBef>
              <a:spcAft>
                <a:spcPts val="0"/>
              </a:spcAft>
              <a:buClr>
                <a:srgbClr val="00A651"/>
              </a:buClr>
              <a:buSzPts val="2200"/>
              <a:buChar char="•"/>
            </a:pPr>
            <a:r>
              <a:rPr lang="en-CA" sz="2600" dirty="0">
                <a:solidFill>
                  <a:schemeClr val="dk1"/>
                </a:solidFill>
              </a:rPr>
              <a:t>Keep track of planned corrective actions and follow up</a:t>
            </a:r>
            <a:endParaRPr sz="2600" dirty="0">
              <a:solidFill>
                <a:schemeClr val="dk1"/>
              </a:solidFill>
            </a:endParaRPr>
          </a:p>
          <a:p>
            <a:pPr marL="457200" lvl="0" indent="-368300" algn="l" rtl="0">
              <a:spcBef>
                <a:spcPts val="0"/>
              </a:spcBef>
              <a:spcAft>
                <a:spcPts val="0"/>
              </a:spcAft>
              <a:buClr>
                <a:srgbClr val="00A651"/>
              </a:buClr>
              <a:buSzPts val="2200"/>
              <a:buChar char="•"/>
            </a:pPr>
            <a:r>
              <a:rPr lang="en-CA" sz="2600" dirty="0">
                <a:solidFill>
                  <a:schemeClr val="dk1"/>
                </a:solidFill>
              </a:rPr>
              <a:t>CAL can be discussed at safety meetings</a:t>
            </a:r>
            <a:endParaRPr sz="26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sp>
        <p:nvSpPr>
          <p:cNvPr id="1188" name="Google Shape;1188;g25bc0b048ed_0_145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9" name="Google Shape;1189;g25bc0b048ed_0_145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90" name="Google Shape;1190;g25bc0b048ed_0_145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191" name="Google Shape;1191;g25bc0b048ed_0_145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61</a:t>
            </a:r>
            <a:endParaRPr sz="1600" b="1" dirty="0">
              <a:solidFill>
                <a:schemeClr val="lt1"/>
              </a:solidFill>
              <a:latin typeface="Calibri"/>
              <a:ea typeface="Calibri"/>
              <a:cs typeface="Calibri"/>
              <a:sym typeface="Calibri"/>
            </a:endParaRPr>
          </a:p>
        </p:txBody>
      </p:sp>
      <p:sp>
        <p:nvSpPr>
          <p:cNvPr id="1192" name="Google Shape;1192;g25bc0b048ed_0_145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pic>
        <p:nvPicPr>
          <p:cNvPr id="1193" name="Google Shape;1193;g25bc0b048ed_0_1452"/>
          <p:cNvPicPr preferRelativeResize="0"/>
          <p:nvPr/>
        </p:nvPicPr>
        <p:blipFill>
          <a:blip r:embed="rId4">
            <a:alphaModFix/>
          </a:blip>
          <a:stretch>
            <a:fillRect/>
          </a:stretch>
        </p:blipFill>
        <p:spPr>
          <a:xfrm>
            <a:off x="763276" y="3130452"/>
            <a:ext cx="7344374" cy="277207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1198" name="Google Shape;1198;g25bc0b048ed_0_146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199" name="Google Shape;1199;g25bc0b048ed_0_146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00" name="Google Shape;1200;g25bc0b048ed_0_1462"/>
          <p:cNvSpPr txBox="1"/>
          <p:nvPr/>
        </p:nvSpPr>
        <p:spPr>
          <a:xfrm>
            <a:off x="431800" y="360692"/>
            <a:ext cx="8278200" cy="1414197"/>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Additional Corrective Actions – Documentation</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201" name="Google Shape;1201;g25bc0b048ed_0_1462"/>
          <p:cNvSpPr txBox="1"/>
          <p:nvPr/>
        </p:nvSpPr>
        <p:spPr>
          <a:xfrm>
            <a:off x="431800" y="1454140"/>
            <a:ext cx="8278200" cy="30777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800" b="1" dirty="0">
                <a:solidFill>
                  <a:schemeClr val="dk1"/>
                </a:solidFill>
              </a:rPr>
              <a:t>Large Group Activity</a:t>
            </a:r>
            <a:endParaRPr sz="28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How do the two completed Incident Investigation forms compare?</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pic>
        <p:nvPicPr>
          <p:cNvPr id="1202" name="Google Shape;1202;g25bc0b048ed_0_1462"/>
          <p:cNvPicPr preferRelativeResize="0"/>
          <p:nvPr/>
        </p:nvPicPr>
        <p:blipFill rotWithShape="1">
          <a:blip r:embed="rId4">
            <a:alphaModFix/>
          </a:blip>
          <a:srcRect t="6284" b="23658"/>
          <a:stretch/>
        </p:blipFill>
        <p:spPr>
          <a:xfrm>
            <a:off x="891636" y="3109766"/>
            <a:ext cx="6429865" cy="2984599"/>
          </a:xfrm>
          <a:prstGeom prst="rect">
            <a:avLst/>
          </a:prstGeom>
          <a:noFill/>
          <a:ln>
            <a:noFill/>
          </a:ln>
        </p:spPr>
      </p:pic>
      <p:sp>
        <p:nvSpPr>
          <p:cNvPr id="1203" name="Google Shape;1203;g25bc0b048ed_0_146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4" name="Google Shape;1204;g25bc0b048ed_0_146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05" name="Google Shape;1205;g25bc0b048ed_0_146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06" name="Google Shape;1206;g25bc0b048ed_0_146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62</a:t>
            </a:r>
            <a:endParaRPr sz="1600" b="1" dirty="0">
              <a:solidFill>
                <a:schemeClr val="lt1"/>
              </a:solidFill>
              <a:latin typeface="Calibri"/>
              <a:ea typeface="Calibri"/>
              <a:cs typeface="Calibri"/>
              <a:sym typeface="Calibri"/>
            </a:endParaRPr>
          </a:p>
        </p:txBody>
      </p:sp>
      <p:sp>
        <p:nvSpPr>
          <p:cNvPr id="1207" name="Google Shape;1207;g25bc0b048ed_0_146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41</a:t>
            </a:r>
            <a:endParaRPr sz="2000" b="1" dirty="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Google Shape;1212;g25bc0b048ed_0_147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13" name="Google Shape;1213;g25bc0b048ed_0_147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14" name="Google Shape;1214;g25bc0b048ed_0_147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Additional Corrective Actions – Submission</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215" name="Google Shape;1215;g25bc0b048ed_0_1472"/>
          <p:cNvSpPr txBox="1"/>
          <p:nvPr/>
        </p:nvSpPr>
        <p:spPr>
          <a:xfrm>
            <a:off x="431799" y="1603725"/>
            <a:ext cx="3678881" cy="6186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When submitting the form, remember:</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Follow submission instructions</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People who investigated the incident are identified on report.</a:t>
            </a:r>
            <a:endParaRPr sz="2600" dirty="0">
              <a:solidFill>
                <a:schemeClr val="dk1"/>
              </a:solidFill>
            </a:endParaRPr>
          </a:p>
          <a:p>
            <a:pPr marL="457200" marR="0" lvl="0" indent="-368300" algn="l" rtl="0">
              <a:lnSpc>
                <a:spcPct val="100000"/>
              </a:lnSpc>
              <a:spcBef>
                <a:spcPts val="0"/>
              </a:spcBef>
              <a:spcAft>
                <a:spcPts val="0"/>
              </a:spcAft>
              <a:buClr>
                <a:srgbClr val="00A651"/>
              </a:buClr>
              <a:buSzPts val="2200"/>
              <a:buChar char="•"/>
            </a:pPr>
            <a:r>
              <a:rPr lang="en-CA" sz="2600" dirty="0">
                <a:solidFill>
                  <a:schemeClr val="dk1"/>
                </a:solidFill>
              </a:rPr>
              <a:t>All blank spaces must be explained</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sp>
        <p:nvSpPr>
          <p:cNvPr id="1216" name="Google Shape;1216;g25bc0b048ed_0_147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9" name="Google Shape;1219;g25bc0b048ed_0_147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20" name="Google Shape;1220;g25bc0b048ed_0_147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21" name="Google Shape;1221;g25bc0b048ed_0_147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63</a:t>
            </a:r>
            <a:endParaRPr sz="1600" b="1" dirty="0">
              <a:solidFill>
                <a:schemeClr val="lt1"/>
              </a:solidFill>
              <a:latin typeface="Calibri"/>
              <a:ea typeface="Calibri"/>
              <a:cs typeface="Calibri"/>
              <a:sym typeface="Calibri"/>
            </a:endParaRPr>
          </a:p>
        </p:txBody>
      </p:sp>
      <p:sp>
        <p:nvSpPr>
          <p:cNvPr id="1222" name="Google Shape;1222;g25bc0b048ed_0_147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BD7C7F8-F2FB-769A-48F3-74048B667F25}"/>
              </a:ext>
            </a:extLst>
          </p:cNvPr>
          <p:cNvPicPr>
            <a:picLocks noChangeAspect="1"/>
          </p:cNvPicPr>
          <p:nvPr/>
        </p:nvPicPr>
        <p:blipFill>
          <a:blip r:embed="rId4"/>
          <a:stretch>
            <a:fillRect/>
          </a:stretch>
        </p:blipFill>
        <p:spPr>
          <a:xfrm>
            <a:off x="4269201" y="1768111"/>
            <a:ext cx="4709954" cy="338840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g25bc0b048ed_0_148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28" name="Google Shape;1228;g25bc0b048ed_0_148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29" name="Google Shape;1229;g25bc0b048ed_0_148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Follow Up</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pic>
        <p:nvPicPr>
          <p:cNvPr id="1230" name="Google Shape;1230;g25bc0b048ed_0_1482"/>
          <p:cNvPicPr preferRelativeResize="0"/>
          <p:nvPr/>
        </p:nvPicPr>
        <p:blipFill rotWithShape="1">
          <a:blip r:embed="rId4">
            <a:alphaModFix/>
          </a:blip>
          <a:srcRect/>
          <a:stretch/>
        </p:blipFill>
        <p:spPr>
          <a:xfrm>
            <a:off x="663438" y="3517062"/>
            <a:ext cx="7817125" cy="2185500"/>
          </a:xfrm>
          <a:prstGeom prst="rect">
            <a:avLst/>
          </a:prstGeom>
          <a:noFill/>
          <a:ln>
            <a:noFill/>
          </a:ln>
        </p:spPr>
      </p:pic>
      <p:cxnSp>
        <p:nvCxnSpPr>
          <p:cNvPr id="1231" name="Google Shape;1231;g25bc0b048ed_0_1482"/>
          <p:cNvCxnSpPr>
            <a:cxnSpLocks/>
          </p:cNvCxnSpPr>
          <p:nvPr/>
        </p:nvCxnSpPr>
        <p:spPr>
          <a:xfrm flipH="1" flipV="1">
            <a:off x="6565557" y="2881055"/>
            <a:ext cx="594243" cy="924770"/>
          </a:xfrm>
          <a:prstGeom prst="straightConnector1">
            <a:avLst/>
          </a:prstGeom>
          <a:noFill/>
          <a:ln w="38100" cap="flat" cmpd="sng">
            <a:solidFill>
              <a:srgbClr val="17325C"/>
            </a:solidFill>
            <a:prstDash val="solid"/>
            <a:round/>
            <a:headEnd type="none" w="med" len="med"/>
            <a:tailEnd type="triangle" w="med" len="med"/>
          </a:ln>
        </p:spPr>
      </p:cxnSp>
      <p:pic>
        <p:nvPicPr>
          <p:cNvPr id="1232" name="Google Shape;1232;g25bc0b048ed_0_1482"/>
          <p:cNvPicPr preferRelativeResize="0">
            <a:picLocks noChangeAspect="1"/>
          </p:cNvPicPr>
          <p:nvPr/>
        </p:nvPicPr>
        <p:blipFill rotWithShape="1">
          <a:blip r:embed="rId5">
            <a:alphaModFix/>
          </a:blip>
          <a:srcRect t="219" b="219"/>
          <a:stretch/>
        </p:blipFill>
        <p:spPr>
          <a:xfrm>
            <a:off x="4687873" y="631085"/>
            <a:ext cx="2572946" cy="2556000"/>
          </a:xfrm>
          <a:prstGeom prst="rect">
            <a:avLst/>
          </a:prstGeom>
          <a:noFill/>
          <a:ln>
            <a:noFill/>
          </a:ln>
        </p:spPr>
      </p:pic>
      <p:sp>
        <p:nvSpPr>
          <p:cNvPr id="1233" name="Google Shape;1233;g25bc0b048ed_0_148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g25bc0b048ed_0_148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35" name="Google Shape;1235;g25bc0b048ed_0_148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36" name="Google Shape;1236;g25bc0b048ed_0_148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63</a:t>
            </a:r>
            <a:endParaRPr sz="1600" b="1" dirty="0">
              <a:solidFill>
                <a:schemeClr val="lt1"/>
              </a:solidFill>
              <a:latin typeface="Calibri"/>
              <a:ea typeface="Calibri"/>
              <a:cs typeface="Calibri"/>
              <a:sym typeface="Calibri"/>
            </a:endParaRPr>
          </a:p>
        </p:txBody>
      </p:sp>
      <p:sp>
        <p:nvSpPr>
          <p:cNvPr id="1237" name="Google Shape;1237;g25bc0b048ed_0_148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42</a:t>
            </a:r>
            <a:endParaRPr sz="2000" b="1" dirty="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g25bc0b048ed_0_149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43" name="Google Shape;1243;g25bc0b048ed_0_149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44" name="Google Shape;1244;g25bc0b048ed_0_1492"/>
          <p:cNvSpPr txBox="1"/>
          <p:nvPr/>
        </p:nvSpPr>
        <p:spPr>
          <a:xfrm>
            <a:off x="538891" y="505611"/>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Follow Up</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245" name="Google Shape;1245;g25bc0b048ed_0_1492"/>
          <p:cNvSpPr txBox="1"/>
          <p:nvPr/>
        </p:nvSpPr>
        <p:spPr>
          <a:xfrm>
            <a:off x="440093" y="1632446"/>
            <a:ext cx="6881408" cy="5124439"/>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CA" sz="2800" dirty="0">
                <a:solidFill>
                  <a:schemeClr val="dk1"/>
                </a:solidFill>
              </a:rPr>
              <a:t>What are the key parts of following up?</a:t>
            </a:r>
            <a:endParaRPr sz="2800" dirty="0">
              <a:solidFill>
                <a:schemeClr val="dk1"/>
              </a:solidFill>
            </a:endParaRPr>
          </a:p>
          <a:p>
            <a:pPr marL="0" lvl="0" indent="0" algn="l" rtl="0">
              <a:spcBef>
                <a:spcPts val="0"/>
              </a:spcBef>
              <a:spcAft>
                <a:spcPts val="0"/>
              </a:spcAft>
              <a:buClr>
                <a:schemeClr val="dk1"/>
              </a:buClr>
              <a:buSzPts val="1100"/>
              <a:buFont typeface="Arial"/>
              <a:buNone/>
            </a:pPr>
            <a:endParaRPr sz="28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rPr>
              <a:t>Were corrective actions completed on time?</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6"/>
                </a:ext>
              </a:extLst>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7"/>
                  </a:ext>
                </a:extLst>
              </a:rPr>
              <a:t>Are the corrective actions making a positive difference?</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8"/>
                </a:ext>
              </a:extLst>
            </a:endParaRPr>
          </a:p>
          <a:p>
            <a:pPr marL="457200" marR="0" lvl="0" indent="-368300" algn="l" rtl="0">
              <a:lnSpc>
                <a:spcPct val="100000"/>
              </a:lnSpc>
              <a:spcBef>
                <a:spcPts val="0"/>
              </a:spcBef>
              <a:spcAft>
                <a:spcPts val="600"/>
              </a:spcAft>
              <a:buClr>
                <a:srgbClr val="00A651"/>
              </a:buClr>
              <a:buSzPts val="2200"/>
              <a:buChar char="•"/>
            </a:pP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9"/>
                  </a:ext>
                </a:extLst>
              </a:rPr>
              <a:t>Are revised or updated corrective actions needed?</a:t>
            </a:r>
            <a:endParaRPr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0"/>
                </a:ext>
              </a:extLst>
            </a:endParaRPr>
          </a:p>
          <a:p>
            <a:pPr marL="45720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sp>
        <p:nvSpPr>
          <p:cNvPr id="1246" name="Google Shape;1246;g25bc0b048ed_0_1492"/>
          <p:cNvSpPr/>
          <p:nvPr/>
        </p:nvSpPr>
        <p:spPr>
          <a:xfrm>
            <a:off x="638950" y="13201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7" name="Google Shape;1247;g25bc0b048ed_0_1492"/>
          <p:cNvPicPr preferRelativeResize="0"/>
          <p:nvPr/>
        </p:nvPicPr>
        <p:blipFill>
          <a:blip r:embed="rId4">
            <a:alphaModFix/>
          </a:blip>
          <a:stretch>
            <a:fillRect/>
          </a:stretch>
        </p:blipFill>
        <p:spPr>
          <a:xfrm>
            <a:off x="7346112" y="2089331"/>
            <a:ext cx="1382224" cy="3349226"/>
          </a:xfrm>
          <a:prstGeom prst="rect">
            <a:avLst/>
          </a:prstGeom>
          <a:noFill/>
          <a:ln>
            <a:noFill/>
          </a:ln>
        </p:spPr>
      </p:pic>
      <p:sp>
        <p:nvSpPr>
          <p:cNvPr id="1248" name="Google Shape;1248;g25bc0b048ed_0_149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49" name="Google Shape;1249;g25bc0b048ed_0_149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50" name="Google Shape;1250;g25bc0b048ed_0_149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63</a:t>
            </a:r>
            <a:endParaRPr sz="1600" b="1" dirty="0">
              <a:solidFill>
                <a:schemeClr val="lt1"/>
              </a:solidFill>
              <a:latin typeface="Calibri"/>
              <a:ea typeface="Calibri"/>
              <a:cs typeface="Calibri"/>
              <a:sym typeface="Calibri"/>
            </a:endParaRPr>
          </a:p>
        </p:txBody>
      </p:sp>
      <p:sp>
        <p:nvSpPr>
          <p:cNvPr id="1251" name="Google Shape;1251;g25bc0b048ed_0_149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Google Shape;1256;g25bc0b048ed_0_150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57" name="Google Shape;1257;g25bc0b048ed_0_150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58" name="Google Shape;1258;g25bc0b048ed_0_150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Follow Up</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259" name="Google Shape;1259;g25bc0b048ed_0_1502"/>
          <p:cNvSpPr txBox="1"/>
          <p:nvPr/>
        </p:nvSpPr>
        <p:spPr>
          <a:xfrm>
            <a:off x="433079" y="1409463"/>
            <a:ext cx="827820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Communication is essential:</a:t>
            </a:r>
            <a:endParaRPr sz="2600" dirty="0">
              <a:solidFill>
                <a:schemeClr val="dk1"/>
              </a:solidFill>
            </a:endParaRPr>
          </a:p>
          <a:p>
            <a:pPr marL="457200" marR="0" lvl="0" indent="0" algn="l" rtl="0">
              <a:lnSpc>
                <a:spcPct val="100000"/>
              </a:lnSpc>
              <a:spcBef>
                <a:spcPts val="0"/>
              </a:spcBef>
              <a:spcAft>
                <a:spcPts val="0"/>
              </a:spcAft>
              <a:buNone/>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1"/>
                  </a:ext>
                </a:extLst>
              </a:rPr>
              <a:t>  </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Improved communication with ALL parties - employees, management, clients, equipment manufacturers, other divisions and operations.</a:t>
            </a:r>
            <a:endParaRPr sz="2600" dirty="0">
              <a:solidFill>
                <a:schemeClr val="dk1"/>
              </a:solidFill>
            </a:endParaRPr>
          </a:p>
          <a:p>
            <a:pPr marL="457200" marR="0" lvl="0" indent="-368300" algn="l" rtl="0">
              <a:lnSpc>
                <a:spcPct val="100000"/>
              </a:lnSpc>
              <a:spcBef>
                <a:spcPts val="0"/>
              </a:spcBef>
              <a:spcAft>
                <a:spcPts val="600"/>
              </a:spcAft>
              <a:buClr>
                <a:srgbClr val="00A651"/>
              </a:buClr>
              <a:buSzPts val="2200"/>
              <a:buChar char="•"/>
            </a:pPr>
            <a:r>
              <a:rPr lang="en-CA" sz="2600" dirty="0">
                <a:solidFill>
                  <a:schemeClr val="dk1"/>
                </a:solidFill>
              </a:rPr>
              <a:t>Shared knowledge and learning helps other operations prevent similar injuries</a:t>
            </a:r>
            <a:endParaRPr sz="26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p:txBody>
      </p:sp>
      <p:sp>
        <p:nvSpPr>
          <p:cNvPr id="1260" name="Google Shape;1260;g25bc0b048ed_0_150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1" name="Google Shape;1261;g25bc0b048ed_0_1502"/>
          <p:cNvPicPr preferRelativeResize="0"/>
          <p:nvPr/>
        </p:nvPicPr>
        <p:blipFill>
          <a:blip r:embed="rId4">
            <a:alphaModFix/>
          </a:blip>
          <a:stretch>
            <a:fillRect/>
          </a:stretch>
        </p:blipFill>
        <p:spPr>
          <a:xfrm>
            <a:off x="-1093300" y="3881559"/>
            <a:ext cx="4884376" cy="2749726"/>
          </a:xfrm>
          <a:prstGeom prst="rect">
            <a:avLst/>
          </a:prstGeom>
          <a:noFill/>
          <a:ln>
            <a:noFill/>
          </a:ln>
        </p:spPr>
      </p:pic>
      <p:sp>
        <p:nvSpPr>
          <p:cNvPr id="1262" name="Google Shape;1262;g25bc0b048ed_0_1502"/>
          <p:cNvSpPr txBox="1"/>
          <p:nvPr/>
        </p:nvSpPr>
        <p:spPr>
          <a:xfrm>
            <a:off x="2680775" y="4656113"/>
            <a:ext cx="4283136" cy="13849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CA" sz="2600" dirty="0">
                <a:solidFill>
                  <a:schemeClr val="dk1"/>
                </a:solidFill>
              </a:rPr>
              <a:t>Submit an Industry Safety Alert through the BC Forest Safety Council.</a:t>
            </a:r>
            <a:endParaRPr sz="2600" dirty="0">
              <a:latin typeface="Calibri"/>
              <a:ea typeface="Calibri"/>
              <a:cs typeface="Calibri"/>
              <a:sym typeface="Calibri"/>
            </a:endParaRPr>
          </a:p>
        </p:txBody>
      </p:sp>
      <p:sp>
        <p:nvSpPr>
          <p:cNvPr id="1263" name="Google Shape;1263;g25bc0b048ed_0_150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64" name="Google Shape;1264;g25bc0b048ed_0_150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65" name="Google Shape;1265;g25bc0b048ed_0_150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64</a:t>
            </a:r>
            <a:endParaRPr sz="1600" b="1" dirty="0">
              <a:solidFill>
                <a:schemeClr val="lt1"/>
              </a:solidFill>
              <a:latin typeface="Calibri"/>
              <a:ea typeface="Calibri"/>
              <a:cs typeface="Calibri"/>
              <a:sym typeface="Calibri"/>
            </a:endParaRPr>
          </a:p>
        </p:txBody>
      </p:sp>
      <p:sp>
        <p:nvSpPr>
          <p:cNvPr id="1266" name="Google Shape;1266;g25bc0b048ed_0_150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g25bc0b048ed_0_151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72" name="Google Shape;1272;g25bc0b048ed_0_151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73" name="Google Shape;1273;g25bc0b048ed_0_151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5 – How to Investigate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Wrap Up</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274" name="Google Shape;1274;g25bc0b048ed_0_1512"/>
          <p:cNvSpPr txBox="1"/>
          <p:nvPr/>
        </p:nvSpPr>
        <p:spPr>
          <a:xfrm>
            <a:off x="220925" y="1653901"/>
            <a:ext cx="8278200"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800" dirty="0">
                <a:solidFill>
                  <a:schemeClr val="dk1"/>
                </a:solidFill>
                <a:latin typeface="Trebuchet MS"/>
                <a:ea typeface="Trebuchet MS"/>
                <a:cs typeface="Trebuchet MS"/>
                <a:sym typeface="Trebuchet MS"/>
              </a:rPr>
              <a:t>Steps of an Investigation</a:t>
            </a:r>
            <a:endParaRPr sz="2800" dirty="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dirty="0">
              <a:solidFill>
                <a:schemeClr val="dk1"/>
              </a:solidFill>
              <a:latin typeface="Trebuchet MS"/>
              <a:ea typeface="Trebuchet MS"/>
              <a:cs typeface="Trebuchet MS"/>
              <a:sym typeface="Trebuchet MS"/>
            </a:endParaRPr>
          </a:p>
        </p:txBody>
      </p:sp>
      <p:pic>
        <p:nvPicPr>
          <p:cNvPr id="1275" name="Google Shape;1275;g25bc0b048ed_0_1512"/>
          <p:cNvPicPr preferRelativeResize="0"/>
          <p:nvPr/>
        </p:nvPicPr>
        <p:blipFill rotWithShape="1">
          <a:blip r:embed="rId4">
            <a:alphaModFix/>
          </a:blip>
          <a:srcRect t="209" b="209"/>
          <a:stretch/>
        </p:blipFill>
        <p:spPr>
          <a:xfrm>
            <a:off x="152400" y="2536601"/>
            <a:ext cx="8839202" cy="2460843"/>
          </a:xfrm>
          <a:prstGeom prst="rect">
            <a:avLst/>
          </a:prstGeom>
          <a:noFill/>
          <a:ln>
            <a:noFill/>
          </a:ln>
        </p:spPr>
      </p:pic>
      <p:sp>
        <p:nvSpPr>
          <p:cNvPr id="1276" name="Google Shape;1276;g25bc0b048ed_0_151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7" name="Google Shape;1277;g25bc0b048ed_0_151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78" name="Google Shape;1278;g25bc0b048ed_0_151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79" name="Google Shape;1279;g25bc0b048ed_0_151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64</a:t>
            </a:r>
            <a:endParaRPr sz="1600" b="1" dirty="0">
              <a:solidFill>
                <a:schemeClr val="lt1"/>
              </a:solidFill>
              <a:latin typeface="Calibri"/>
              <a:ea typeface="Calibri"/>
              <a:cs typeface="Calibri"/>
              <a:sym typeface="Calibri"/>
            </a:endParaRPr>
          </a:p>
        </p:txBody>
      </p:sp>
      <p:sp>
        <p:nvSpPr>
          <p:cNvPr id="1280" name="Google Shape;1280;g25bc0b048ed_0_151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43</a:t>
            </a:r>
            <a:endParaRPr sz="2000" b="1" dirty="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5bc0b048ed_0_58"/>
          <p:cNvSpPr/>
          <p:nvPr/>
        </p:nvSpPr>
        <p:spPr>
          <a:xfrm>
            <a:off x="0" y="6367719"/>
            <a:ext cx="7364400" cy="432000"/>
          </a:xfrm>
          <a:prstGeom prst="rect">
            <a:avLst/>
          </a:prstGeom>
          <a:solidFill>
            <a:srgbClr val="FEB70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a:solidFill>
                <a:schemeClr val="lt1"/>
              </a:solidFill>
              <a:latin typeface="Calibri"/>
              <a:ea typeface="Calibri"/>
              <a:cs typeface="Calibri"/>
              <a:sym typeface="Calibri"/>
            </a:endParaRPr>
          </a:p>
        </p:txBody>
      </p:sp>
      <p:pic>
        <p:nvPicPr>
          <p:cNvPr id="179" name="Google Shape;179;g25bc0b048ed_0_58"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80" name="Google Shape;180;g25bc0b048ed_0_58"/>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81" name="Google Shape;181;g25bc0b048ed_0_58"/>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Investigate All Incidents</a:t>
            </a:r>
            <a:endParaRPr sz="2800" b="1" dirty="0">
              <a:solidFill>
                <a:srgbClr val="007A2C"/>
              </a:solidFill>
            </a:endParaRPr>
          </a:p>
        </p:txBody>
      </p:sp>
      <p:sp>
        <p:nvSpPr>
          <p:cNvPr id="182" name="Google Shape;182;g25bc0b048ed_0_58"/>
          <p:cNvSpPr txBox="1"/>
          <p:nvPr/>
        </p:nvSpPr>
        <p:spPr>
          <a:xfrm>
            <a:off x="431800" y="1410101"/>
            <a:ext cx="82782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183" name="Google Shape;183;g25bc0b048ed_0_58"/>
          <p:cNvPicPr preferRelativeResize="0"/>
          <p:nvPr/>
        </p:nvPicPr>
        <p:blipFill rotWithShape="1">
          <a:blip r:embed="rId4">
            <a:alphaModFix/>
          </a:blip>
          <a:srcRect b="19439"/>
          <a:stretch/>
        </p:blipFill>
        <p:spPr>
          <a:xfrm>
            <a:off x="347675" y="2313675"/>
            <a:ext cx="5003933" cy="3409333"/>
          </a:xfrm>
          <a:prstGeom prst="rect">
            <a:avLst/>
          </a:prstGeom>
          <a:noFill/>
          <a:ln>
            <a:noFill/>
          </a:ln>
        </p:spPr>
      </p:pic>
      <p:sp>
        <p:nvSpPr>
          <p:cNvPr id="184" name="Google Shape;184;g25bc0b048ed_0_58"/>
          <p:cNvSpPr txBox="1"/>
          <p:nvPr/>
        </p:nvSpPr>
        <p:spPr>
          <a:xfrm>
            <a:off x="3369906" y="2604674"/>
            <a:ext cx="3994500" cy="501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CA" sz="2400" dirty="0">
                <a:solidFill>
                  <a:schemeClr val="dk1"/>
                </a:solidFill>
              </a:rPr>
              <a:t>Serious or Major Incident</a:t>
            </a:r>
            <a:endParaRPr sz="2400" dirty="0">
              <a:solidFill>
                <a:srgbClr val="000000"/>
              </a:solidFill>
              <a:latin typeface="Calibri"/>
              <a:ea typeface="Calibri"/>
              <a:cs typeface="Calibri"/>
              <a:sym typeface="Calibri"/>
            </a:endParaRPr>
          </a:p>
        </p:txBody>
      </p:sp>
      <p:sp>
        <p:nvSpPr>
          <p:cNvPr id="185" name="Google Shape;185;g25bc0b048ed_0_58"/>
          <p:cNvSpPr txBox="1"/>
          <p:nvPr/>
        </p:nvSpPr>
        <p:spPr>
          <a:xfrm>
            <a:off x="3866754" y="3377266"/>
            <a:ext cx="2663100" cy="42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CA" sz="2400" dirty="0">
                <a:solidFill>
                  <a:schemeClr val="dk1"/>
                </a:solidFill>
              </a:rPr>
              <a:t>Minor</a:t>
            </a:r>
            <a:r>
              <a:rPr lang="en-CA" sz="2400" dirty="0">
                <a:solidFill>
                  <a:srgbClr val="000000"/>
                </a:solidFill>
                <a:latin typeface="Calibri"/>
                <a:ea typeface="Calibri"/>
                <a:cs typeface="Calibri"/>
                <a:sym typeface="Calibri"/>
              </a:rPr>
              <a:t> </a:t>
            </a:r>
            <a:r>
              <a:rPr lang="en-CA" sz="2400" dirty="0">
                <a:solidFill>
                  <a:schemeClr val="dk1"/>
                </a:solidFill>
              </a:rPr>
              <a:t>Incidents</a:t>
            </a:r>
            <a:endParaRPr sz="2400" dirty="0"/>
          </a:p>
        </p:txBody>
      </p:sp>
      <p:sp>
        <p:nvSpPr>
          <p:cNvPr id="186" name="Google Shape;186;g25bc0b048ed_0_58"/>
          <p:cNvSpPr txBox="1"/>
          <p:nvPr/>
        </p:nvSpPr>
        <p:spPr>
          <a:xfrm>
            <a:off x="4382134" y="4204418"/>
            <a:ext cx="4054500" cy="50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CA" sz="2400" dirty="0">
                <a:solidFill>
                  <a:schemeClr val="dk1"/>
                </a:solidFill>
              </a:rPr>
              <a:t>Property</a:t>
            </a:r>
            <a:r>
              <a:rPr lang="en-CA" sz="2400" dirty="0">
                <a:solidFill>
                  <a:srgbClr val="000000"/>
                </a:solidFill>
                <a:latin typeface="Calibri"/>
                <a:ea typeface="Calibri"/>
                <a:cs typeface="Calibri"/>
                <a:sym typeface="Calibri"/>
              </a:rPr>
              <a:t> </a:t>
            </a:r>
            <a:r>
              <a:rPr lang="en-CA" sz="2400" dirty="0">
                <a:solidFill>
                  <a:schemeClr val="dk1"/>
                </a:solidFill>
              </a:rPr>
              <a:t>Damage</a:t>
            </a:r>
            <a:r>
              <a:rPr lang="en-CA" sz="2400" dirty="0">
                <a:solidFill>
                  <a:srgbClr val="000000"/>
                </a:solidFill>
                <a:latin typeface="Calibri"/>
                <a:ea typeface="Calibri"/>
                <a:cs typeface="Calibri"/>
                <a:sym typeface="Calibri"/>
              </a:rPr>
              <a:t> </a:t>
            </a:r>
            <a:r>
              <a:rPr lang="en-CA" sz="2400" dirty="0">
                <a:solidFill>
                  <a:schemeClr val="dk1"/>
                </a:solidFill>
              </a:rPr>
              <a:t>Incidents</a:t>
            </a:r>
            <a:endParaRPr sz="2400" dirty="0"/>
          </a:p>
        </p:txBody>
      </p:sp>
      <p:sp>
        <p:nvSpPr>
          <p:cNvPr id="187" name="Google Shape;187;g25bc0b048ed_0_58"/>
          <p:cNvSpPr txBox="1"/>
          <p:nvPr/>
        </p:nvSpPr>
        <p:spPr>
          <a:xfrm>
            <a:off x="5025227" y="5103269"/>
            <a:ext cx="3598500" cy="57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CA" sz="2400" dirty="0">
                <a:solidFill>
                  <a:schemeClr val="dk1"/>
                </a:solidFill>
              </a:rPr>
              <a:t>Close Call Incidents</a:t>
            </a:r>
            <a:endParaRPr sz="2400" dirty="0">
              <a:solidFill>
                <a:schemeClr val="dk1"/>
              </a:solidFill>
            </a:endParaRPr>
          </a:p>
        </p:txBody>
      </p:sp>
      <p:sp>
        <p:nvSpPr>
          <p:cNvPr id="188" name="Google Shape;188;g25bc0b048ed_0_58"/>
          <p:cNvSpPr txBox="1"/>
          <p:nvPr/>
        </p:nvSpPr>
        <p:spPr>
          <a:xfrm>
            <a:off x="5580575" y="5180742"/>
            <a:ext cx="3091800" cy="7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a:solidFill>
                <a:schemeClr val="dk1"/>
              </a:solidFill>
            </a:endParaRPr>
          </a:p>
        </p:txBody>
      </p:sp>
      <p:sp>
        <p:nvSpPr>
          <p:cNvPr id="189" name="Google Shape;189;g25bc0b048ed_0_58"/>
          <p:cNvSpPr txBox="1"/>
          <p:nvPr/>
        </p:nvSpPr>
        <p:spPr>
          <a:xfrm>
            <a:off x="274637" y="1297791"/>
            <a:ext cx="87102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800" dirty="0">
                <a:solidFill>
                  <a:schemeClr val="dk1"/>
                </a:solidFill>
              </a:rPr>
              <a:t>S</a:t>
            </a:r>
            <a:r>
              <a:rPr lang="en-CA" sz="28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erious</a:t>
            </a:r>
            <a:r>
              <a:rPr lang="en-CA" sz="2800" dirty="0">
                <a:solidFill>
                  <a:schemeClr val="dk1"/>
                </a:solidFill>
              </a:rPr>
              <a:t> incidents are built on a foundation of less severe incidents.</a:t>
            </a:r>
            <a:endParaRPr sz="2800" dirty="0"/>
          </a:p>
        </p:txBody>
      </p:sp>
      <p:sp>
        <p:nvSpPr>
          <p:cNvPr id="190" name="Google Shape;190;g25bc0b048ed_0_58"/>
          <p:cNvSpPr txBox="1"/>
          <p:nvPr/>
        </p:nvSpPr>
        <p:spPr>
          <a:xfrm>
            <a:off x="742225" y="5791800"/>
            <a:ext cx="432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a:solidFill>
                  <a:schemeClr val="dk1"/>
                </a:solidFill>
                <a:latin typeface="Trebuchet MS"/>
                <a:ea typeface="Trebuchet MS"/>
                <a:cs typeface="Trebuchet MS"/>
                <a:sym typeface="Trebuchet MS"/>
              </a:rPr>
              <a:t>Bird &amp; Germain (1966). Based on a variety of industries.</a:t>
            </a:r>
            <a:endParaRPr sz="11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100">
              <a:solidFill>
                <a:schemeClr val="dk1"/>
              </a:solidFill>
              <a:latin typeface="Trebuchet MS"/>
              <a:ea typeface="Trebuchet MS"/>
              <a:cs typeface="Trebuchet MS"/>
              <a:sym typeface="Trebuchet MS"/>
            </a:endParaRPr>
          </a:p>
        </p:txBody>
      </p:sp>
      <p:sp>
        <p:nvSpPr>
          <p:cNvPr id="191" name="Google Shape;191;g25bc0b048ed_0_58"/>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5bc0b048ed_0_58"/>
          <p:cNvSpPr/>
          <p:nvPr/>
        </p:nvSpPr>
        <p:spPr>
          <a:xfrm>
            <a:off x="7940186" y="5823388"/>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93" name="Google Shape;193;g25bc0b048ed_0_58"/>
          <p:cNvSpPr/>
          <p:nvPr/>
        </p:nvSpPr>
        <p:spPr>
          <a:xfrm>
            <a:off x="7607700" y="5951488"/>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94" name="Google Shape;194;g25bc0b048ed_0_58"/>
          <p:cNvSpPr txBox="1"/>
          <p:nvPr/>
        </p:nvSpPr>
        <p:spPr>
          <a:xfrm>
            <a:off x="7556250" y="5887875"/>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16</a:t>
            </a:r>
            <a:endParaRPr sz="1600" b="1" dirty="0">
              <a:solidFill>
                <a:schemeClr val="lt1"/>
              </a:solidFill>
              <a:latin typeface="Calibri"/>
              <a:ea typeface="Calibri"/>
              <a:cs typeface="Calibri"/>
              <a:sym typeface="Calibri"/>
            </a:endParaRPr>
          </a:p>
        </p:txBody>
      </p:sp>
      <p:sp>
        <p:nvSpPr>
          <p:cNvPr id="195" name="Google Shape;195;g25bc0b048ed_0_58"/>
          <p:cNvSpPr txBox="1"/>
          <p:nvPr/>
        </p:nvSpPr>
        <p:spPr>
          <a:xfrm>
            <a:off x="7966788" y="5857125"/>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05</a:t>
            </a:r>
            <a:endParaRPr sz="2000" b="1" dirty="0">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pic>
        <p:nvPicPr>
          <p:cNvPr id="1285" name="Google Shape;1285;g25c713409ce_0_431"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286" name="Google Shape;1286;g25c713409ce_0_431"/>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287" name="Google Shape;1287;g25c713409ce_0_431"/>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6 – Investigation Practice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Practice Demonstration / Walk-through</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288" name="Google Shape;1288;g25c713409ce_0_431"/>
          <p:cNvSpPr txBox="1"/>
          <p:nvPr/>
        </p:nvSpPr>
        <p:spPr>
          <a:xfrm>
            <a:off x="4346675" y="1452989"/>
            <a:ext cx="8278200" cy="38471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2800" dirty="0">
                <a:solidFill>
                  <a:schemeClr val="dk1"/>
                </a:solidFill>
              </a:rPr>
              <a:t>Case Study: </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b="1" dirty="0">
                <a:solidFill>
                  <a:schemeClr val="dk1"/>
                </a:solidFill>
              </a:rPr>
              <a:t>Pickup Incident</a:t>
            </a:r>
            <a:endParaRPr sz="28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8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800" dirty="0">
                <a:solidFill>
                  <a:schemeClr val="dk1"/>
                </a:solidFill>
              </a:rPr>
              <a:t>View video</a:t>
            </a:r>
            <a:endParaRPr sz="28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200" dirty="0">
                <a:solidFill>
                  <a:schemeClr val="dk1"/>
                </a:solidFill>
              </a:rPr>
              <a:t> </a:t>
            </a:r>
            <a:endParaRPr sz="22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p:txBody>
      </p:sp>
      <p:pic>
        <p:nvPicPr>
          <p:cNvPr id="1289" name="Google Shape;1289;g25c713409ce_0_431"/>
          <p:cNvPicPr preferRelativeResize="0"/>
          <p:nvPr/>
        </p:nvPicPr>
        <p:blipFill>
          <a:blip r:embed="rId4">
            <a:alphaModFix/>
          </a:blip>
          <a:stretch>
            <a:fillRect/>
          </a:stretch>
        </p:blipFill>
        <p:spPr>
          <a:xfrm>
            <a:off x="431793" y="1321525"/>
            <a:ext cx="3692432" cy="4923250"/>
          </a:xfrm>
          <a:prstGeom prst="rect">
            <a:avLst/>
          </a:prstGeom>
          <a:noFill/>
          <a:ln>
            <a:noFill/>
          </a:ln>
        </p:spPr>
      </p:pic>
      <p:sp>
        <p:nvSpPr>
          <p:cNvPr id="1290" name="Google Shape;1290;g25c713409ce_0_431"/>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1" name="Google Shape;1291;g25c713409ce_0_431"/>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92" name="Google Shape;1292;g25c713409ce_0_431"/>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293" name="Google Shape;1293;g25c713409ce_0_431"/>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67</a:t>
            </a:r>
            <a:endParaRPr sz="1600" b="1" dirty="0">
              <a:solidFill>
                <a:schemeClr val="lt1"/>
              </a:solidFill>
              <a:latin typeface="Calibri"/>
              <a:ea typeface="Calibri"/>
              <a:cs typeface="Calibri"/>
              <a:sym typeface="Calibri"/>
            </a:endParaRPr>
          </a:p>
        </p:txBody>
      </p:sp>
      <p:sp>
        <p:nvSpPr>
          <p:cNvPr id="1294" name="Google Shape;1294;g25c713409ce_0_431"/>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44</a:t>
            </a:r>
            <a:endParaRPr sz="2000" b="1" dirty="0">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g25c713409ce_0_309"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300" name="Google Shape;1300;g25c713409ce_0_309"/>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301" name="Google Shape;1301;g25c713409ce_0_309"/>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6 – Investigation Practice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Additional Practice</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302" name="Google Shape;1302;g25c713409ce_0_309"/>
          <p:cNvSpPr txBox="1"/>
          <p:nvPr/>
        </p:nvSpPr>
        <p:spPr>
          <a:xfrm>
            <a:off x="407043" y="1675674"/>
            <a:ext cx="3717300"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Case Study: </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b="1" dirty="0">
                <a:solidFill>
                  <a:schemeClr val="dk1"/>
                </a:solidFill>
              </a:rPr>
              <a:t>Wind Event Incident</a:t>
            </a:r>
            <a:endParaRPr sz="26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2"/>
                  </a:ext>
                </a:extLst>
              </a:rPr>
              <a:t>View </a:t>
            </a:r>
            <a:r>
              <a:rPr lang="en-CA" sz="2600" dirty="0">
                <a:solidFill>
                  <a:schemeClr val="dk1"/>
                </a:solidFill>
              </a:rPr>
              <a:t>Video</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000" dirty="0">
                <a:solidFill>
                  <a:schemeClr val="dk1"/>
                </a:solidFill>
              </a:rPr>
              <a:t> </a:t>
            </a: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457200" marR="0" lvl="0" indent="0" algn="l" rtl="0">
              <a:lnSpc>
                <a:spcPct val="100000"/>
              </a:lnSpc>
              <a:spcBef>
                <a:spcPts val="0"/>
              </a:spcBef>
              <a:spcAft>
                <a:spcPts val="0"/>
              </a:spcAft>
              <a:buNone/>
            </a:pPr>
            <a:endParaRPr sz="2000" dirty="0">
              <a:solidFill>
                <a:schemeClr val="dk1"/>
              </a:solidFill>
            </a:endParaRPr>
          </a:p>
          <a:p>
            <a:pPr marL="457200" marR="0" lvl="0" indent="0" algn="l" rtl="0">
              <a:lnSpc>
                <a:spcPct val="100000"/>
              </a:lnSpc>
              <a:spcBef>
                <a:spcPts val="0"/>
              </a:spcBef>
              <a:spcAft>
                <a:spcPts val="0"/>
              </a:spcAft>
              <a:buNone/>
            </a:pPr>
            <a:endParaRPr sz="2000" dirty="0">
              <a:solidFill>
                <a:schemeClr val="dk1"/>
              </a:solidFill>
            </a:endParaRPr>
          </a:p>
        </p:txBody>
      </p:sp>
      <p:sp>
        <p:nvSpPr>
          <p:cNvPr id="1303" name="Google Shape;1303;g25c713409ce_0_309"/>
          <p:cNvSpPr txBox="1"/>
          <p:nvPr/>
        </p:nvSpPr>
        <p:spPr>
          <a:xfrm>
            <a:off x="4641030" y="1607585"/>
            <a:ext cx="3717300"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Case Study: </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b="1" dirty="0">
                <a:solidFill>
                  <a:schemeClr val="dk1"/>
                </a:solidFill>
              </a:rPr>
              <a:t>ATV Upset Incident</a:t>
            </a:r>
            <a:endParaRPr sz="2600" b="1"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600" dirty="0">
                <a:solidFill>
                  <a:schemeClr val="dk1"/>
                </a:solidFill>
              </a:rPr>
              <a:t>View Video</a:t>
            </a:r>
            <a:endParaRPr sz="26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CA" sz="2000" dirty="0">
                <a:solidFill>
                  <a:schemeClr val="dk1"/>
                </a:solidFill>
              </a:rPr>
              <a:t> </a:t>
            </a:r>
            <a:endParaRPr sz="2000"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0" marR="0" lvl="0" indent="0" algn="l" rtl="0">
              <a:lnSpc>
                <a:spcPct val="100000"/>
              </a:lnSpc>
              <a:spcBef>
                <a:spcPts val="0"/>
              </a:spcBef>
              <a:spcAft>
                <a:spcPts val="0"/>
              </a:spcAft>
              <a:buNone/>
            </a:pPr>
            <a:endParaRPr sz="2000" dirty="0">
              <a:solidFill>
                <a:schemeClr val="dk1"/>
              </a:solidFill>
            </a:endParaRPr>
          </a:p>
          <a:p>
            <a:pPr marL="457200" marR="0" lvl="0" indent="0" algn="l" rtl="0">
              <a:lnSpc>
                <a:spcPct val="100000"/>
              </a:lnSpc>
              <a:spcBef>
                <a:spcPts val="0"/>
              </a:spcBef>
              <a:spcAft>
                <a:spcPts val="0"/>
              </a:spcAft>
              <a:buNone/>
            </a:pPr>
            <a:endParaRPr sz="2000" dirty="0">
              <a:solidFill>
                <a:schemeClr val="dk1"/>
              </a:solidFill>
            </a:endParaRPr>
          </a:p>
          <a:p>
            <a:pPr marL="457200" marR="0" lvl="0" indent="0" algn="l" rtl="0">
              <a:lnSpc>
                <a:spcPct val="100000"/>
              </a:lnSpc>
              <a:spcBef>
                <a:spcPts val="0"/>
              </a:spcBef>
              <a:spcAft>
                <a:spcPts val="0"/>
              </a:spcAft>
              <a:buNone/>
            </a:pPr>
            <a:endParaRPr sz="2000" dirty="0">
              <a:solidFill>
                <a:schemeClr val="dk1"/>
              </a:solidFill>
            </a:endParaRPr>
          </a:p>
        </p:txBody>
      </p:sp>
      <p:sp>
        <p:nvSpPr>
          <p:cNvPr id="1304" name="Google Shape;1304;g25c713409ce_0_309"/>
          <p:cNvSpPr txBox="1"/>
          <p:nvPr/>
        </p:nvSpPr>
        <p:spPr>
          <a:xfrm>
            <a:off x="387350" y="1283725"/>
            <a:ext cx="557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305" name="Google Shape;1305;g25c713409ce_0_309"/>
          <p:cNvPicPr preferRelativeResize="0"/>
          <p:nvPr/>
        </p:nvPicPr>
        <p:blipFill>
          <a:blip r:embed="rId4">
            <a:alphaModFix/>
          </a:blip>
          <a:stretch>
            <a:fillRect/>
          </a:stretch>
        </p:blipFill>
        <p:spPr>
          <a:xfrm>
            <a:off x="431800" y="3453200"/>
            <a:ext cx="3219450" cy="1933575"/>
          </a:xfrm>
          <a:prstGeom prst="rect">
            <a:avLst/>
          </a:prstGeom>
          <a:noFill/>
          <a:ln>
            <a:noFill/>
          </a:ln>
        </p:spPr>
      </p:pic>
      <p:pic>
        <p:nvPicPr>
          <p:cNvPr id="1306" name="Google Shape;1306;g25c713409ce_0_309"/>
          <p:cNvPicPr preferRelativeResize="0"/>
          <p:nvPr/>
        </p:nvPicPr>
        <p:blipFill rotWithShape="1">
          <a:blip r:embed="rId5">
            <a:alphaModFix/>
          </a:blip>
          <a:srcRect b="7201"/>
          <a:stretch/>
        </p:blipFill>
        <p:spPr>
          <a:xfrm>
            <a:off x="4757350" y="3453200"/>
            <a:ext cx="3111825" cy="1933575"/>
          </a:xfrm>
          <a:prstGeom prst="rect">
            <a:avLst/>
          </a:prstGeom>
          <a:noFill/>
          <a:ln>
            <a:noFill/>
          </a:ln>
        </p:spPr>
      </p:pic>
      <p:sp>
        <p:nvSpPr>
          <p:cNvPr id="1307" name="Google Shape;1307;g25c713409ce_0_309"/>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8" name="Google Shape;1308;g25c713409ce_0_309"/>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309" name="Google Shape;1309;g25c713409ce_0_309"/>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310" name="Google Shape;1310;g25c713409ce_0_309"/>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69</a:t>
            </a:r>
            <a:endParaRPr sz="1600" b="1" dirty="0">
              <a:solidFill>
                <a:schemeClr val="lt1"/>
              </a:solidFill>
              <a:latin typeface="Calibri"/>
              <a:ea typeface="Calibri"/>
              <a:cs typeface="Calibri"/>
              <a:sym typeface="Calibri"/>
            </a:endParaRPr>
          </a:p>
        </p:txBody>
      </p:sp>
      <p:sp>
        <p:nvSpPr>
          <p:cNvPr id="1311" name="Google Shape;1311;g25c713409ce_0_309"/>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44</a:t>
            </a:r>
            <a:endParaRPr sz="2000" b="1" dirty="0">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g237e616aab3_0_92"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317" name="Google Shape;1317;g237e616aab3_0_92"/>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318" name="Google Shape;1318;g237e616aab3_0_92"/>
          <p:cNvSpPr txBox="1"/>
          <p:nvPr/>
        </p:nvSpPr>
        <p:spPr>
          <a:xfrm>
            <a:off x="431800" y="360608"/>
            <a:ext cx="8278200" cy="1183365"/>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6 – Investigation Practice</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Wrap Up</a:t>
            </a:r>
            <a:endParaRPr sz="28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dirty="0">
              <a:solidFill>
                <a:srgbClr val="007A2C"/>
              </a:solidFill>
            </a:endParaRPr>
          </a:p>
        </p:txBody>
      </p:sp>
      <p:sp>
        <p:nvSpPr>
          <p:cNvPr id="1319" name="Google Shape;1319;g237e616aab3_0_92"/>
          <p:cNvSpPr txBox="1"/>
          <p:nvPr/>
        </p:nvSpPr>
        <p:spPr>
          <a:xfrm>
            <a:off x="432900" y="3987975"/>
            <a:ext cx="8278200" cy="24006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100" dirty="0">
              <a:solidFill>
                <a:schemeClr val="dk1"/>
              </a:solidFill>
            </a:endParaRPr>
          </a:p>
          <a:p>
            <a:pPr marL="0" marR="0" lvl="0" indent="0" algn="l" rtl="0">
              <a:lnSpc>
                <a:spcPct val="100000"/>
              </a:lnSpc>
              <a:spcBef>
                <a:spcPts val="0"/>
              </a:spcBef>
              <a:spcAft>
                <a:spcPts val="0"/>
              </a:spcAft>
              <a:buNone/>
            </a:pPr>
            <a:r>
              <a:rPr lang="en-CA" sz="2100" dirty="0">
                <a:solidFill>
                  <a:schemeClr val="dk1"/>
                </a:solidFill>
              </a:rPr>
              <a:t> </a:t>
            </a:r>
            <a:endParaRPr sz="2100"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rPr>
              <a:t>Commitments for change?</a:t>
            </a:r>
            <a:endParaRPr sz="2800" dirty="0">
              <a:solidFill>
                <a:schemeClr val="dk1"/>
              </a:solidFill>
            </a:endParaRPr>
          </a:p>
          <a:p>
            <a:pPr marL="0" marR="0" lvl="0" indent="0" algn="l" rtl="0">
              <a:lnSpc>
                <a:spcPct val="100000"/>
              </a:lnSpc>
              <a:spcBef>
                <a:spcPts val="0"/>
              </a:spcBef>
              <a:spcAft>
                <a:spcPts val="0"/>
              </a:spcAft>
              <a:buNone/>
            </a:pPr>
            <a:endParaRPr sz="2800" dirty="0">
              <a:solidFill>
                <a:schemeClr val="dk1"/>
              </a:solidFill>
            </a:endParaRPr>
          </a:p>
          <a:p>
            <a:pPr marL="0" marR="0" lvl="0" indent="0" algn="l" rtl="0">
              <a:lnSpc>
                <a:spcPct val="100000"/>
              </a:lnSpc>
              <a:spcBef>
                <a:spcPts val="0"/>
              </a:spcBef>
              <a:spcAft>
                <a:spcPts val="0"/>
              </a:spcAft>
              <a:buNone/>
            </a:pPr>
            <a:r>
              <a:rPr lang="en-CA" sz="2800" dirty="0">
                <a:solidFill>
                  <a:schemeClr val="dk1"/>
                </a:solidFill>
              </a:rPr>
              <a:t>Course Evaluation forms</a:t>
            </a:r>
            <a:endParaRPr sz="2800" dirty="0">
              <a:solidFill>
                <a:schemeClr val="dk1"/>
              </a:solidFill>
            </a:endParaRPr>
          </a:p>
          <a:p>
            <a:pPr marL="0" marR="0" lvl="0" indent="0" algn="l" rtl="0">
              <a:lnSpc>
                <a:spcPct val="100000"/>
              </a:lnSpc>
              <a:spcBef>
                <a:spcPts val="0"/>
              </a:spcBef>
              <a:spcAft>
                <a:spcPts val="0"/>
              </a:spcAft>
              <a:buNone/>
            </a:pPr>
            <a:endParaRPr sz="2400" dirty="0">
              <a:solidFill>
                <a:schemeClr val="dk1"/>
              </a:solidFill>
            </a:endParaRPr>
          </a:p>
        </p:txBody>
      </p:sp>
      <p:pic>
        <p:nvPicPr>
          <p:cNvPr id="1320" name="Google Shape;1320;g237e616aab3_0_92"/>
          <p:cNvPicPr preferRelativeResize="0"/>
          <p:nvPr/>
        </p:nvPicPr>
        <p:blipFill rotWithShape="1">
          <a:blip r:embed="rId4">
            <a:alphaModFix/>
          </a:blip>
          <a:srcRect t="209" b="209"/>
          <a:stretch/>
        </p:blipFill>
        <p:spPr>
          <a:xfrm>
            <a:off x="241925" y="1527126"/>
            <a:ext cx="8839202" cy="2460843"/>
          </a:xfrm>
          <a:prstGeom prst="rect">
            <a:avLst/>
          </a:prstGeom>
          <a:noFill/>
          <a:ln>
            <a:noFill/>
          </a:ln>
        </p:spPr>
      </p:pic>
      <p:sp>
        <p:nvSpPr>
          <p:cNvPr id="1321" name="Google Shape;1321;g237e616aab3_0_92"/>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2" name="Google Shape;1322;g237e616aab3_0_92"/>
          <p:cNvSpPr/>
          <p:nvPr/>
        </p:nvSpPr>
        <p:spPr>
          <a:xfrm>
            <a:off x="7940186" y="577442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323" name="Google Shape;1323;g237e616aab3_0_92"/>
          <p:cNvSpPr/>
          <p:nvPr/>
        </p:nvSpPr>
        <p:spPr>
          <a:xfrm>
            <a:off x="7607700" y="590252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1324" name="Google Shape;1324;g237e616aab3_0_92"/>
          <p:cNvSpPr txBox="1"/>
          <p:nvPr/>
        </p:nvSpPr>
        <p:spPr>
          <a:xfrm>
            <a:off x="7556250" y="583891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71</a:t>
            </a:r>
            <a:endParaRPr sz="1600" b="1" dirty="0">
              <a:solidFill>
                <a:schemeClr val="lt1"/>
              </a:solidFill>
              <a:latin typeface="Calibri"/>
              <a:ea typeface="Calibri"/>
              <a:cs typeface="Calibri"/>
              <a:sym typeface="Calibri"/>
            </a:endParaRPr>
          </a:p>
        </p:txBody>
      </p:sp>
      <p:sp>
        <p:nvSpPr>
          <p:cNvPr id="1325" name="Google Shape;1325;g237e616aab3_0_92"/>
          <p:cNvSpPr txBox="1"/>
          <p:nvPr/>
        </p:nvSpPr>
        <p:spPr>
          <a:xfrm>
            <a:off x="7966788" y="580816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000" b="1" dirty="0">
                <a:solidFill>
                  <a:schemeClr val="lt1"/>
                </a:solidFill>
                <a:latin typeface="Calibri"/>
                <a:ea typeface="Calibri"/>
                <a:cs typeface="Calibri"/>
                <a:sym typeface="Calibri"/>
              </a:rPr>
              <a:t>47</a:t>
            </a:r>
            <a:endParaRPr sz="2000" b="1" dirty="0">
              <a:solidFill>
                <a:schemeClr val="lt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g237e616aab3_0_103"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1331" name="Google Shape;1331;g237e616aab3_0_103"/>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1332" name="Google Shape;1332;g237e616aab3_0_103"/>
          <p:cNvSpPr txBox="1"/>
          <p:nvPr/>
        </p:nvSpPr>
        <p:spPr>
          <a:xfrm>
            <a:off x="431800" y="391290"/>
            <a:ext cx="8278200" cy="752700"/>
          </a:xfrm>
          <a:prstGeom prst="rect">
            <a:avLst/>
          </a:prstGeom>
          <a:noFill/>
          <a:ln>
            <a:noFill/>
          </a:ln>
        </p:spPr>
        <p:txBody>
          <a:bodyPr spcFirstLastPara="1" wrap="square" lIns="91425" tIns="144000" rIns="91425" bIns="144000" anchor="ctr" anchorCtr="0">
            <a:spAutoFit/>
          </a:bodyPr>
          <a:lstStyle/>
          <a:p>
            <a:pPr marL="0" lvl="0" indent="0" algn="l" rtl="0">
              <a:spcBef>
                <a:spcPts val="0"/>
              </a:spcBef>
              <a:spcAft>
                <a:spcPts val="0"/>
              </a:spcAft>
              <a:buClr>
                <a:schemeClr val="dk1"/>
              </a:buClr>
              <a:buSzPts val="1500"/>
              <a:buFont typeface="Arial"/>
              <a:buNone/>
            </a:pPr>
            <a:endParaRPr sz="1500" b="1">
              <a:solidFill>
                <a:srgbClr val="007A2C"/>
              </a:solidFill>
            </a:endParaRPr>
          </a:p>
          <a:p>
            <a:pPr marL="0" marR="0" lvl="0" indent="0" algn="l" rtl="0">
              <a:lnSpc>
                <a:spcPct val="100000"/>
              </a:lnSpc>
              <a:spcBef>
                <a:spcPts val="0"/>
              </a:spcBef>
              <a:spcAft>
                <a:spcPts val="0"/>
              </a:spcAft>
              <a:buClr>
                <a:srgbClr val="000000"/>
              </a:buClr>
              <a:buSzPts val="1500"/>
              <a:buFont typeface="Arial"/>
              <a:buNone/>
            </a:pPr>
            <a:endParaRPr sz="1500" b="1">
              <a:solidFill>
                <a:srgbClr val="007A2C"/>
              </a:solidFill>
            </a:endParaRPr>
          </a:p>
        </p:txBody>
      </p:sp>
      <p:pic>
        <p:nvPicPr>
          <p:cNvPr id="1333" name="Google Shape;1333;g237e616aab3_0_103"/>
          <p:cNvPicPr preferRelativeResize="0"/>
          <p:nvPr/>
        </p:nvPicPr>
        <p:blipFill rotWithShape="1">
          <a:blip r:embed="rId4">
            <a:alphaModFix/>
          </a:blip>
          <a:srcRect/>
          <a:stretch/>
        </p:blipFill>
        <p:spPr>
          <a:xfrm>
            <a:off x="2643375" y="1144000"/>
            <a:ext cx="3855049" cy="1285025"/>
          </a:xfrm>
          <a:prstGeom prst="rect">
            <a:avLst/>
          </a:prstGeom>
          <a:noFill/>
          <a:ln>
            <a:noFill/>
          </a:ln>
        </p:spPr>
      </p:pic>
      <p:sp>
        <p:nvSpPr>
          <p:cNvPr id="1334" name="Google Shape;1334;g237e616aab3_0_103"/>
          <p:cNvSpPr txBox="1"/>
          <p:nvPr/>
        </p:nvSpPr>
        <p:spPr>
          <a:xfrm>
            <a:off x="1645000" y="3646888"/>
            <a:ext cx="58518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5100" b="1" dirty="0">
                <a:solidFill>
                  <a:schemeClr val="dk1"/>
                </a:solidFill>
              </a:rPr>
              <a:t>  Have a safe day!</a:t>
            </a:r>
            <a:endParaRPr sz="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25bc0b048ed_0_68" descr="Logo, icon&#10;&#10;Description automatically generated"/>
          <p:cNvPicPr preferRelativeResize="0"/>
          <p:nvPr/>
        </p:nvPicPr>
        <p:blipFill rotWithShape="1">
          <a:blip r:embed="rId3">
            <a:alphaModFix amt="46000"/>
          </a:blip>
          <a:srcRect/>
          <a:stretch/>
        </p:blipFill>
        <p:spPr>
          <a:xfrm>
            <a:off x="6963911" y="6414177"/>
            <a:ext cx="357590" cy="339770"/>
          </a:xfrm>
          <a:prstGeom prst="rect">
            <a:avLst/>
          </a:prstGeom>
          <a:noFill/>
          <a:ln>
            <a:noFill/>
          </a:ln>
        </p:spPr>
      </p:pic>
      <p:sp>
        <p:nvSpPr>
          <p:cNvPr id="201" name="Google Shape;201;g25bc0b048ed_0_68"/>
          <p:cNvSpPr txBox="1"/>
          <p:nvPr/>
        </p:nvSpPr>
        <p:spPr>
          <a:xfrm>
            <a:off x="7416074" y="6494151"/>
            <a:ext cx="1242300" cy="1848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Arial"/>
                <a:ea typeface="Arial"/>
                <a:cs typeface="Arial"/>
                <a:sym typeface="Arial"/>
              </a:rPr>
              <a:t>BC </a:t>
            </a:r>
            <a:r>
              <a:rPr lang="en-CA" sz="1200" b="1" i="0" u="none" strike="noStrike" cap="none">
                <a:solidFill>
                  <a:schemeClr val="dk1"/>
                </a:solidFill>
                <a:latin typeface="Arial"/>
                <a:ea typeface="Arial"/>
                <a:cs typeface="Arial"/>
                <a:sym typeface="Arial"/>
              </a:rPr>
              <a:t>Forest Safety</a:t>
            </a:r>
            <a:endParaRPr sz="1400" b="0" i="0" u="none" strike="noStrike" cap="none">
              <a:solidFill>
                <a:srgbClr val="000000"/>
              </a:solidFill>
              <a:latin typeface="Arial"/>
              <a:ea typeface="Arial"/>
              <a:cs typeface="Arial"/>
              <a:sym typeface="Arial"/>
            </a:endParaRPr>
          </a:p>
        </p:txBody>
      </p:sp>
      <p:sp>
        <p:nvSpPr>
          <p:cNvPr id="202" name="Google Shape;202;g25bc0b048ed_0_68"/>
          <p:cNvSpPr txBox="1"/>
          <p:nvPr/>
        </p:nvSpPr>
        <p:spPr>
          <a:xfrm>
            <a:off x="431800" y="360674"/>
            <a:ext cx="8278200" cy="952532"/>
          </a:xfrm>
          <a:prstGeom prst="rect">
            <a:avLst/>
          </a:prstGeom>
          <a:noFill/>
          <a:ln>
            <a:noFill/>
          </a:ln>
        </p:spPr>
        <p:txBody>
          <a:bodyPr spcFirstLastPara="1" wrap="square" lIns="91425" tIns="144000" rIns="91425" bIns="144000" anchor="ctr" anchorCtr="0">
            <a:spAutoFit/>
          </a:bodyPr>
          <a:lstStyle/>
          <a:p>
            <a:pPr marL="0" marR="0" lvl="0" indent="0" algn="l" rtl="0">
              <a:lnSpc>
                <a:spcPct val="100000"/>
              </a:lnSpc>
              <a:spcBef>
                <a:spcPts val="0"/>
              </a:spcBef>
              <a:spcAft>
                <a:spcPts val="0"/>
              </a:spcAft>
              <a:buClr>
                <a:srgbClr val="000000"/>
              </a:buClr>
              <a:buSzPts val="1500"/>
              <a:buFont typeface="Arial"/>
              <a:buNone/>
            </a:pPr>
            <a:r>
              <a:rPr lang="en-CA" sz="1500" b="1" dirty="0">
                <a:solidFill>
                  <a:srgbClr val="007A2C"/>
                </a:solidFill>
              </a:rPr>
              <a:t>Section 2 – The Why of Investigation</a:t>
            </a:r>
            <a:endParaRPr sz="1500" b="1" dirty="0">
              <a:solidFill>
                <a:srgbClr val="007A2C"/>
              </a:solidFill>
            </a:endParaRPr>
          </a:p>
          <a:p>
            <a:pPr marL="0" marR="0" lvl="0" indent="0" algn="l" rtl="0">
              <a:lnSpc>
                <a:spcPct val="100000"/>
              </a:lnSpc>
              <a:spcBef>
                <a:spcPts val="0"/>
              </a:spcBef>
              <a:spcAft>
                <a:spcPts val="0"/>
              </a:spcAft>
              <a:buClr>
                <a:srgbClr val="000000"/>
              </a:buClr>
              <a:buSzPts val="1500"/>
              <a:buFont typeface="Arial"/>
              <a:buNone/>
            </a:pPr>
            <a:r>
              <a:rPr lang="en-CA" sz="2800" b="1" dirty="0">
                <a:solidFill>
                  <a:srgbClr val="007A2C"/>
                </a:solidFill>
              </a:rPr>
              <a:t>Doing What’s Right is Good for Business</a:t>
            </a:r>
            <a:endParaRPr sz="2800" b="1" dirty="0">
              <a:solidFill>
                <a:srgbClr val="007A2C"/>
              </a:solidFill>
            </a:endParaRPr>
          </a:p>
        </p:txBody>
      </p:sp>
      <p:sp>
        <p:nvSpPr>
          <p:cNvPr id="203" name="Google Shape;203;g25bc0b048ed_0_68"/>
          <p:cNvSpPr txBox="1"/>
          <p:nvPr/>
        </p:nvSpPr>
        <p:spPr>
          <a:xfrm>
            <a:off x="431800" y="1410101"/>
            <a:ext cx="8278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a:p>
            <a:pPr marL="457200" marR="0" lvl="0" indent="0" algn="l" rtl="0">
              <a:lnSpc>
                <a:spcPct val="100000"/>
              </a:lnSpc>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204" name="Google Shape;204;g25bc0b048ed_0_68"/>
          <p:cNvPicPr preferRelativeResize="0"/>
          <p:nvPr/>
        </p:nvPicPr>
        <p:blipFill rotWithShape="1">
          <a:blip r:embed="rId4">
            <a:alphaModFix/>
          </a:blip>
          <a:srcRect t="8869" b="14071"/>
          <a:stretch/>
        </p:blipFill>
        <p:spPr>
          <a:xfrm>
            <a:off x="869250" y="1595400"/>
            <a:ext cx="6338150" cy="3667200"/>
          </a:xfrm>
          <a:prstGeom prst="rect">
            <a:avLst/>
          </a:prstGeom>
          <a:noFill/>
          <a:ln>
            <a:noFill/>
          </a:ln>
        </p:spPr>
      </p:pic>
      <p:sp>
        <p:nvSpPr>
          <p:cNvPr id="205" name="Google Shape;205;g25bc0b048ed_0_68"/>
          <p:cNvSpPr txBox="1"/>
          <p:nvPr/>
        </p:nvSpPr>
        <p:spPr>
          <a:xfrm>
            <a:off x="1227006" y="5261222"/>
            <a:ext cx="5915700"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dirty="0">
                <a:solidFill>
                  <a:schemeClr val="dk1"/>
                </a:solidFill>
                <a:latin typeface="Trebuchet MS"/>
                <a:ea typeface="Trebuchet MS"/>
                <a:cs typeface="Trebuchet MS"/>
                <a:sym typeface="Trebuchet MS"/>
                <a:hlinkClick r:id="rId5"/>
              </a:rPr>
              <a:t>Video “Homecomings” – WorkSafe Victoria (Australia)</a:t>
            </a:r>
            <a:endParaRPr sz="18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700" dirty="0">
              <a:solidFill>
                <a:schemeClr val="dk1"/>
              </a:solidFill>
              <a:latin typeface="Trebuchet MS"/>
              <a:ea typeface="Trebuchet MS"/>
              <a:cs typeface="Trebuchet MS"/>
              <a:sym typeface="Trebuchet MS"/>
            </a:endParaRPr>
          </a:p>
        </p:txBody>
      </p:sp>
      <p:sp>
        <p:nvSpPr>
          <p:cNvPr id="206" name="Google Shape;206;g25bc0b048ed_0_68"/>
          <p:cNvSpPr/>
          <p:nvPr/>
        </p:nvSpPr>
        <p:spPr>
          <a:xfrm>
            <a:off x="486550" y="1167709"/>
            <a:ext cx="2411400" cy="114900"/>
          </a:xfrm>
          <a:prstGeom prst="rect">
            <a:avLst/>
          </a:prstGeom>
          <a:solidFill>
            <a:srgbClr val="007A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g25bc0b048ed_0_68"/>
          <p:cNvSpPr/>
          <p:nvPr/>
        </p:nvSpPr>
        <p:spPr>
          <a:xfrm>
            <a:off x="7940186" y="5818375"/>
            <a:ext cx="499800" cy="432000"/>
          </a:xfrm>
          <a:prstGeom prst="triangle">
            <a:avLst>
              <a:gd name="adj" fmla="val 50000"/>
            </a:avLst>
          </a:prstGeom>
          <a:solidFill>
            <a:srgbClr val="0A335F"/>
          </a:solidFill>
          <a:ln w="12700" cap="flat" cmpd="sng">
            <a:solidFill>
              <a:srgbClr val="0A335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08" name="Google Shape;208;g25bc0b048ed_0_68"/>
          <p:cNvSpPr/>
          <p:nvPr/>
        </p:nvSpPr>
        <p:spPr>
          <a:xfrm>
            <a:off x="7607700" y="5946475"/>
            <a:ext cx="291000" cy="303900"/>
          </a:xfrm>
          <a:prstGeom prst="ellipse">
            <a:avLst/>
          </a:prstGeom>
          <a:solidFill>
            <a:srgbClr val="E56F18"/>
          </a:solidFill>
          <a:ln w="9525" cap="flat" cmpd="sng">
            <a:solidFill>
              <a:srgbClr val="E56F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09" name="Google Shape;209;g25bc0b048ed_0_68"/>
          <p:cNvSpPr txBox="1"/>
          <p:nvPr/>
        </p:nvSpPr>
        <p:spPr>
          <a:xfrm>
            <a:off x="7556250" y="5882863"/>
            <a:ext cx="55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600" b="1" dirty="0">
                <a:solidFill>
                  <a:schemeClr val="lt1"/>
                </a:solidFill>
                <a:latin typeface="Calibri"/>
                <a:ea typeface="Calibri"/>
                <a:cs typeface="Calibri"/>
                <a:sym typeface="Calibri"/>
              </a:rPr>
              <a:t>19</a:t>
            </a:r>
            <a:endParaRPr sz="1600" b="1" dirty="0">
              <a:solidFill>
                <a:schemeClr val="lt1"/>
              </a:solidFill>
              <a:latin typeface="Calibri"/>
              <a:ea typeface="Calibri"/>
              <a:cs typeface="Calibri"/>
              <a:sym typeface="Calibri"/>
            </a:endParaRPr>
          </a:p>
        </p:txBody>
      </p:sp>
      <p:sp>
        <p:nvSpPr>
          <p:cNvPr id="210" name="Google Shape;210;g25bc0b048ed_0_68"/>
          <p:cNvSpPr txBox="1"/>
          <p:nvPr/>
        </p:nvSpPr>
        <p:spPr>
          <a:xfrm>
            <a:off x="7966788" y="5852113"/>
            <a:ext cx="55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1057</TotalTime>
  <Words>8580</Words>
  <Application>Microsoft Office PowerPoint</Application>
  <PresentationFormat>On-screen Show (4:3)</PresentationFormat>
  <Paragraphs>1335</Paragraphs>
  <Slides>83</Slides>
  <Notes>83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Open Sans</vt:lpstr>
      <vt:lpstr>Calibri</vt:lpstr>
      <vt:lpstr>Noto Sans Symbols</vt:lpstr>
      <vt:lpstr>Trebuchet MS</vt:lpstr>
      <vt:lpstr>Office Theme</vt:lpstr>
      <vt:lpstr>Basic Incident Investigation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Incident Investigation  Training</dc:title>
  <dc:creator>Michele Fry</dc:creator>
  <cp:lastModifiedBy>Gerard Messier</cp:lastModifiedBy>
  <cp:revision>33</cp:revision>
  <dcterms:created xsi:type="dcterms:W3CDTF">2022-09-07T17:55:31Z</dcterms:created>
  <dcterms:modified xsi:type="dcterms:W3CDTF">2024-02-16T20:19:22Z</dcterms:modified>
</cp:coreProperties>
</file>