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0" r:id="rId2"/>
    <p:sldId id="267" r:id="rId3"/>
    <p:sldId id="268" r:id="rId4"/>
    <p:sldId id="280" r:id="rId5"/>
    <p:sldId id="279" r:id="rId6"/>
    <p:sldId id="277" r:id="rId7"/>
    <p:sldId id="261" r:id="rId8"/>
    <p:sldId id="269" r:id="rId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CFDBF-01E5-4B12-992D-E06B553FC3C1}" v="4" dt="2025-04-03T16:37:00.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autoAdjust="0"/>
    <p:restoredTop sz="94660"/>
  </p:normalViewPr>
  <p:slideViewPr>
    <p:cSldViewPr>
      <p:cViewPr varScale="1">
        <p:scale>
          <a:sx n="85" d="100"/>
          <a:sy n="85" d="100"/>
        </p:scale>
        <p:origin x="12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CAC94B-FE78-42FC-9EED-CC9EC5E9E71F}"/>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F021B2A3-5ADA-402A-874E-EFBD776993E2}"/>
              </a:ext>
            </a:extLst>
          </p:cNvPr>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76555E2E-0E22-47F8-8023-17CF4267C85D}" type="datetimeFigureOut">
              <a:rPr lang="en-US"/>
              <a:pPr>
                <a:defRPr/>
              </a:pPr>
              <a:t>4/13/2026</a:t>
            </a:fld>
            <a:endParaRPr lang="en-US" dirty="0"/>
          </a:p>
        </p:txBody>
      </p:sp>
      <p:sp>
        <p:nvSpPr>
          <p:cNvPr id="4" name="Slide Image Placeholder 3">
            <a:extLst>
              <a:ext uri="{FF2B5EF4-FFF2-40B4-BE49-F238E27FC236}">
                <a16:creationId xmlns:a16="http://schemas.microsoft.com/office/drawing/2014/main" id="{68498BDB-FC88-4B06-B62F-A9D0BDB935B3}"/>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16851308-FD7C-41CC-994B-0F8E6EB604BF}"/>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5924E0-9F23-43E2-82D1-7AA8291E4DFD}"/>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93D1914-5D53-4A87-A2F0-CF0B792949A2}"/>
              </a:ext>
            </a:extLst>
          </p:cNvPr>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5B4F5DA6-B9B8-44C4-ACE4-941968BDFCE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7C58CC2-5C97-4BF5-A698-5DCEDA371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BEB9DCC-8457-4184-8BED-7F8AA8487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F0C5DF1D-B812-49DB-B80D-B1B7ACFFE39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92A985-4D31-4B49-B238-E78E14F30D34}"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6FBDA43-D772-4FF7-BABA-5570CFDFFA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26472B-AE7A-4D64-B5FF-E5E8F0990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9C018CFD-2E13-48D4-B90E-0FAC7465CF6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4F1148-4C9D-423E-AF25-989FF0067B53}"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5264062-1BB8-45BC-A682-B71FC3BA5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17F29D3-27DF-493B-8FA9-5E8D7BFE64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DD24226B-C3F3-488F-9D5D-D7913C15A73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9ADA0A-F970-40D0-A217-D363D7F2A24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949C6-D9DA-A103-BC3F-550819B28CF6}"/>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9B3B5F8-547B-3FFF-CCE2-4F65DFE97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6F5E77B-7841-B34C-AAE8-26E25F1A74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F751D8C2-5026-4E6C-B895-EFBA836617E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4B53FB-C427-4897-8899-20B7A6E805E3}"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87044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A009D41-48E1-4D9B-9FA5-32131AA04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27404B5-5A12-4944-96E8-87B15BC0BF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D9F67EDE-52A6-482B-A03F-086B989F18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4B53FB-C427-4897-8899-20B7A6E805E3}"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57640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A50F94C-0F31-442A-9E8A-4644A1E1D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E192FF3-2A21-4160-A303-C027CCA0B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C5A66D3-38D9-4DAE-885B-8164F51870D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9C57B-AE0B-4C65-8F4E-06F6D6BBDA11}"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E237720-627F-4593-B5E8-912E57318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8DB93E9-CB8D-439E-972C-D966D0806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1231BB7-C4D2-492C-9641-434E09AAFB4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6D1111-7452-4636-B584-34BD4F8A17A7}"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8E0B147-4439-416E-8065-C42C487A65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19172FA-17E2-4E55-90B1-E6F3486F1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ADDF81B1-29A5-4123-B70F-67CFDFD3847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74E607-9863-4234-BBB3-DCC93886E76C}"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1A75DD2-E71B-46BD-B4A1-F58C49D74AC4}"/>
              </a:ext>
            </a:extLst>
          </p:cNvPr>
          <p:cNvSpPr>
            <a:spLocks noGrp="1"/>
          </p:cNvSpPr>
          <p:nvPr>
            <p:ph type="dt" sz="half" idx="10"/>
          </p:nvPr>
        </p:nvSpPr>
        <p:spPr/>
        <p:txBody>
          <a:bodyPr/>
          <a:lstStyle>
            <a:lvl1pPr>
              <a:defRPr/>
            </a:lvl1pPr>
          </a:lstStyle>
          <a:p>
            <a:pPr>
              <a:defRPr/>
            </a:pPr>
            <a:fld id="{0FB51E45-B4FD-4270-BEF4-3DF1C32D7EAA}"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9F60FD00-6438-421E-9193-F984199C37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B4CC7B-0821-47C8-A8AE-D5C38F2215E8}"/>
              </a:ext>
            </a:extLst>
          </p:cNvPr>
          <p:cNvSpPr>
            <a:spLocks noGrp="1"/>
          </p:cNvSpPr>
          <p:nvPr>
            <p:ph type="sldNum" sz="quarter" idx="12"/>
          </p:nvPr>
        </p:nvSpPr>
        <p:spPr/>
        <p:txBody>
          <a:bodyPr/>
          <a:lstStyle>
            <a:lvl1pPr>
              <a:defRPr/>
            </a:lvl1pPr>
          </a:lstStyle>
          <a:p>
            <a:fld id="{E35CFD56-D6C6-4F95-80FF-A71D289DC619}" type="slidenum">
              <a:rPr lang="en-US" altLang="en-US"/>
              <a:pPr/>
              <a:t>‹#›</a:t>
            </a:fld>
            <a:endParaRPr lang="en-US" altLang="en-US"/>
          </a:p>
        </p:txBody>
      </p:sp>
    </p:spTree>
    <p:extLst>
      <p:ext uri="{BB962C8B-B14F-4D97-AF65-F5344CB8AC3E}">
        <p14:creationId xmlns:p14="http://schemas.microsoft.com/office/powerpoint/2010/main" val="110708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D186C-A1DF-491B-90C9-1F3EFCA15C44}"/>
              </a:ext>
            </a:extLst>
          </p:cNvPr>
          <p:cNvSpPr>
            <a:spLocks noGrp="1"/>
          </p:cNvSpPr>
          <p:nvPr>
            <p:ph type="dt" sz="half" idx="10"/>
          </p:nvPr>
        </p:nvSpPr>
        <p:spPr/>
        <p:txBody>
          <a:bodyPr/>
          <a:lstStyle>
            <a:lvl1pPr>
              <a:defRPr/>
            </a:lvl1pPr>
          </a:lstStyle>
          <a:p>
            <a:pPr>
              <a:defRPr/>
            </a:pPr>
            <a:fld id="{4236C462-F184-459F-A547-E0591980E062}"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3E07078B-2C32-4665-A931-AA17320847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F3B839-345E-48DE-8B8C-B806D52A769C}"/>
              </a:ext>
            </a:extLst>
          </p:cNvPr>
          <p:cNvSpPr>
            <a:spLocks noGrp="1"/>
          </p:cNvSpPr>
          <p:nvPr>
            <p:ph type="sldNum" sz="quarter" idx="12"/>
          </p:nvPr>
        </p:nvSpPr>
        <p:spPr/>
        <p:txBody>
          <a:bodyPr/>
          <a:lstStyle>
            <a:lvl1pPr>
              <a:defRPr/>
            </a:lvl1pPr>
          </a:lstStyle>
          <a:p>
            <a:fld id="{AA4CB9E8-4ECB-4621-933A-A584895E616A}" type="slidenum">
              <a:rPr lang="en-US" altLang="en-US"/>
              <a:pPr/>
              <a:t>‹#›</a:t>
            </a:fld>
            <a:endParaRPr lang="en-US" altLang="en-US"/>
          </a:p>
        </p:txBody>
      </p:sp>
    </p:spTree>
    <p:extLst>
      <p:ext uri="{BB962C8B-B14F-4D97-AF65-F5344CB8AC3E}">
        <p14:creationId xmlns:p14="http://schemas.microsoft.com/office/powerpoint/2010/main" val="23256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9050A-2E8D-464D-88CA-D3C16FCD7CEB}"/>
              </a:ext>
            </a:extLst>
          </p:cNvPr>
          <p:cNvSpPr>
            <a:spLocks noGrp="1"/>
          </p:cNvSpPr>
          <p:nvPr>
            <p:ph type="dt" sz="half" idx="10"/>
          </p:nvPr>
        </p:nvSpPr>
        <p:spPr/>
        <p:txBody>
          <a:bodyPr/>
          <a:lstStyle>
            <a:lvl1pPr>
              <a:defRPr/>
            </a:lvl1pPr>
          </a:lstStyle>
          <a:p>
            <a:pPr>
              <a:defRPr/>
            </a:pPr>
            <a:fld id="{97AE469C-7844-44AC-8DAA-53D751B725C7}"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B5717E4A-897C-4E3D-8076-48AC5D8316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A7EA3A-6BA1-4BC6-B8F9-E18E1F1BBFE2}"/>
              </a:ext>
            </a:extLst>
          </p:cNvPr>
          <p:cNvSpPr>
            <a:spLocks noGrp="1"/>
          </p:cNvSpPr>
          <p:nvPr>
            <p:ph type="sldNum" sz="quarter" idx="12"/>
          </p:nvPr>
        </p:nvSpPr>
        <p:spPr/>
        <p:txBody>
          <a:bodyPr/>
          <a:lstStyle>
            <a:lvl1pPr>
              <a:defRPr/>
            </a:lvl1pPr>
          </a:lstStyle>
          <a:p>
            <a:fld id="{8C181482-ED35-4941-9D32-16A9182FA138}" type="slidenum">
              <a:rPr lang="en-US" altLang="en-US"/>
              <a:pPr/>
              <a:t>‹#›</a:t>
            </a:fld>
            <a:endParaRPr lang="en-US" altLang="en-US"/>
          </a:p>
        </p:txBody>
      </p:sp>
    </p:spTree>
    <p:extLst>
      <p:ext uri="{BB962C8B-B14F-4D97-AF65-F5344CB8AC3E}">
        <p14:creationId xmlns:p14="http://schemas.microsoft.com/office/powerpoint/2010/main" val="253352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0168A-5CAD-4381-88CA-EA6E2EFB8EB5}"/>
              </a:ext>
            </a:extLst>
          </p:cNvPr>
          <p:cNvSpPr>
            <a:spLocks noGrp="1"/>
          </p:cNvSpPr>
          <p:nvPr>
            <p:ph type="dt" sz="half" idx="10"/>
          </p:nvPr>
        </p:nvSpPr>
        <p:spPr/>
        <p:txBody>
          <a:bodyPr/>
          <a:lstStyle>
            <a:lvl1pPr>
              <a:defRPr/>
            </a:lvl1pPr>
          </a:lstStyle>
          <a:p>
            <a:pPr>
              <a:defRPr/>
            </a:pPr>
            <a:fld id="{A196AB35-3BFD-475E-905F-D0EC6F6152F7}"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D40E43DB-C97F-49EC-BF35-935B7BB758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1508CD-7A09-48E4-B1A9-511123E79D6D}"/>
              </a:ext>
            </a:extLst>
          </p:cNvPr>
          <p:cNvSpPr>
            <a:spLocks noGrp="1"/>
          </p:cNvSpPr>
          <p:nvPr>
            <p:ph type="sldNum" sz="quarter" idx="12"/>
          </p:nvPr>
        </p:nvSpPr>
        <p:spPr/>
        <p:txBody>
          <a:bodyPr/>
          <a:lstStyle>
            <a:lvl1pPr>
              <a:defRPr/>
            </a:lvl1pPr>
          </a:lstStyle>
          <a:p>
            <a:fld id="{F53A027B-D2C9-40DF-8C8C-1C7E415E6A2D}" type="slidenum">
              <a:rPr lang="en-US" altLang="en-US"/>
              <a:pPr/>
              <a:t>‹#›</a:t>
            </a:fld>
            <a:endParaRPr lang="en-US" altLang="en-US"/>
          </a:p>
        </p:txBody>
      </p:sp>
    </p:spTree>
    <p:extLst>
      <p:ext uri="{BB962C8B-B14F-4D97-AF65-F5344CB8AC3E}">
        <p14:creationId xmlns:p14="http://schemas.microsoft.com/office/powerpoint/2010/main" val="39874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948C4C-A16A-4395-8B7C-FD9F412EE940}"/>
              </a:ext>
            </a:extLst>
          </p:cNvPr>
          <p:cNvSpPr>
            <a:spLocks noGrp="1"/>
          </p:cNvSpPr>
          <p:nvPr>
            <p:ph type="dt" sz="half" idx="10"/>
          </p:nvPr>
        </p:nvSpPr>
        <p:spPr/>
        <p:txBody>
          <a:bodyPr/>
          <a:lstStyle>
            <a:lvl1pPr>
              <a:defRPr/>
            </a:lvl1pPr>
          </a:lstStyle>
          <a:p>
            <a:pPr>
              <a:defRPr/>
            </a:pPr>
            <a:fld id="{E34D3220-D5AB-43BD-B91F-D0CF455EDDEB}"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86A379A2-E534-4605-8DF4-73608CFBC4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328357-939E-4F0B-8877-5ABE8D797E07}"/>
              </a:ext>
            </a:extLst>
          </p:cNvPr>
          <p:cNvSpPr>
            <a:spLocks noGrp="1"/>
          </p:cNvSpPr>
          <p:nvPr>
            <p:ph type="sldNum" sz="quarter" idx="12"/>
          </p:nvPr>
        </p:nvSpPr>
        <p:spPr/>
        <p:txBody>
          <a:bodyPr/>
          <a:lstStyle>
            <a:lvl1pPr>
              <a:defRPr/>
            </a:lvl1pPr>
          </a:lstStyle>
          <a:p>
            <a:fld id="{3BE52940-A2FC-4FDD-A4BD-B796E77A92D1}" type="slidenum">
              <a:rPr lang="en-US" altLang="en-US"/>
              <a:pPr/>
              <a:t>‹#›</a:t>
            </a:fld>
            <a:endParaRPr lang="en-US" altLang="en-US"/>
          </a:p>
        </p:txBody>
      </p:sp>
    </p:spTree>
    <p:extLst>
      <p:ext uri="{BB962C8B-B14F-4D97-AF65-F5344CB8AC3E}">
        <p14:creationId xmlns:p14="http://schemas.microsoft.com/office/powerpoint/2010/main" val="6276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E02F9B-5870-4761-864C-FD81FCDBDCA5}"/>
              </a:ext>
            </a:extLst>
          </p:cNvPr>
          <p:cNvSpPr>
            <a:spLocks noGrp="1"/>
          </p:cNvSpPr>
          <p:nvPr>
            <p:ph type="dt" sz="half" idx="10"/>
          </p:nvPr>
        </p:nvSpPr>
        <p:spPr/>
        <p:txBody>
          <a:bodyPr/>
          <a:lstStyle>
            <a:lvl1pPr>
              <a:defRPr/>
            </a:lvl1pPr>
          </a:lstStyle>
          <a:p>
            <a:pPr>
              <a:defRPr/>
            </a:pPr>
            <a:fld id="{8CDC2EDD-C684-476C-95AB-BB192D385309}"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8118DEEB-D3B5-49F6-AF1E-9F1458D5B1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542547-BC07-4A90-9C40-81F7D727E8C1}"/>
              </a:ext>
            </a:extLst>
          </p:cNvPr>
          <p:cNvSpPr>
            <a:spLocks noGrp="1"/>
          </p:cNvSpPr>
          <p:nvPr>
            <p:ph type="sldNum" sz="quarter" idx="12"/>
          </p:nvPr>
        </p:nvSpPr>
        <p:spPr/>
        <p:txBody>
          <a:bodyPr/>
          <a:lstStyle>
            <a:lvl1pPr>
              <a:defRPr/>
            </a:lvl1pPr>
          </a:lstStyle>
          <a:p>
            <a:fld id="{35CD80EC-361F-4373-85DE-2355EF4D5ED6}" type="slidenum">
              <a:rPr lang="en-US" altLang="en-US"/>
              <a:pPr/>
              <a:t>‹#›</a:t>
            </a:fld>
            <a:endParaRPr lang="en-US" altLang="en-US"/>
          </a:p>
        </p:txBody>
      </p:sp>
    </p:spTree>
    <p:extLst>
      <p:ext uri="{BB962C8B-B14F-4D97-AF65-F5344CB8AC3E}">
        <p14:creationId xmlns:p14="http://schemas.microsoft.com/office/powerpoint/2010/main" val="205441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83AAEC-FFAE-401A-B116-14803D4F1F0E}"/>
              </a:ext>
            </a:extLst>
          </p:cNvPr>
          <p:cNvSpPr>
            <a:spLocks noGrp="1"/>
          </p:cNvSpPr>
          <p:nvPr>
            <p:ph type="dt" sz="half" idx="10"/>
          </p:nvPr>
        </p:nvSpPr>
        <p:spPr/>
        <p:txBody>
          <a:bodyPr/>
          <a:lstStyle>
            <a:lvl1pPr>
              <a:defRPr/>
            </a:lvl1pPr>
          </a:lstStyle>
          <a:p>
            <a:pPr>
              <a:defRPr/>
            </a:pPr>
            <a:fld id="{6D07D8F2-7F67-4313-AEF6-7B82B85578B6}" type="datetimeFigureOut">
              <a:rPr lang="en-US"/>
              <a:pPr>
                <a:defRPr/>
              </a:pPr>
              <a:t>4/13/2026</a:t>
            </a:fld>
            <a:endParaRPr lang="en-US" dirty="0"/>
          </a:p>
        </p:txBody>
      </p:sp>
      <p:sp>
        <p:nvSpPr>
          <p:cNvPr id="8" name="Footer Placeholder 4">
            <a:extLst>
              <a:ext uri="{FF2B5EF4-FFF2-40B4-BE49-F238E27FC236}">
                <a16:creationId xmlns:a16="http://schemas.microsoft.com/office/drawing/2014/main" id="{E954A09D-8A92-4497-BFD0-FD88CBC3C8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307D9E-1CEA-4304-9711-935512566284}"/>
              </a:ext>
            </a:extLst>
          </p:cNvPr>
          <p:cNvSpPr>
            <a:spLocks noGrp="1"/>
          </p:cNvSpPr>
          <p:nvPr>
            <p:ph type="sldNum" sz="quarter" idx="12"/>
          </p:nvPr>
        </p:nvSpPr>
        <p:spPr/>
        <p:txBody>
          <a:bodyPr/>
          <a:lstStyle>
            <a:lvl1pPr>
              <a:defRPr/>
            </a:lvl1pPr>
          </a:lstStyle>
          <a:p>
            <a:fld id="{0C38B78E-E99B-42FD-9855-0BB39017E705}" type="slidenum">
              <a:rPr lang="en-US" altLang="en-US"/>
              <a:pPr/>
              <a:t>‹#›</a:t>
            </a:fld>
            <a:endParaRPr lang="en-US" altLang="en-US"/>
          </a:p>
        </p:txBody>
      </p:sp>
    </p:spTree>
    <p:extLst>
      <p:ext uri="{BB962C8B-B14F-4D97-AF65-F5344CB8AC3E}">
        <p14:creationId xmlns:p14="http://schemas.microsoft.com/office/powerpoint/2010/main" val="369558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D273AF-9F98-4E46-BDA6-F6C7708D4303}"/>
              </a:ext>
            </a:extLst>
          </p:cNvPr>
          <p:cNvSpPr>
            <a:spLocks noGrp="1"/>
          </p:cNvSpPr>
          <p:nvPr>
            <p:ph type="dt" sz="half" idx="10"/>
          </p:nvPr>
        </p:nvSpPr>
        <p:spPr/>
        <p:txBody>
          <a:bodyPr/>
          <a:lstStyle>
            <a:lvl1pPr>
              <a:defRPr/>
            </a:lvl1pPr>
          </a:lstStyle>
          <a:p>
            <a:pPr>
              <a:defRPr/>
            </a:pPr>
            <a:fld id="{3633DA19-0E81-4857-8A6B-90C702329368}" type="datetimeFigureOut">
              <a:rPr lang="en-US"/>
              <a:pPr>
                <a:defRPr/>
              </a:pPr>
              <a:t>4/13/2026</a:t>
            </a:fld>
            <a:endParaRPr lang="en-US" dirty="0"/>
          </a:p>
        </p:txBody>
      </p:sp>
      <p:sp>
        <p:nvSpPr>
          <p:cNvPr id="4" name="Footer Placeholder 4">
            <a:extLst>
              <a:ext uri="{FF2B5EF4-FFF2-40B4-BE49-F238E27FC236}">
                <a16:creationId xmlns:a16="http://schemas.microsoft.com/office/drawing/2014/main" id="{D92982BF-7535-4EC0-BA00-8DE00975C7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43280A-7E4D-4869-A946-CED06886033C}"/>
              </a:ext>
            </a:extLst>
          </p:cNvPr>
          <p:cNvSpPr>
            <a:spLocks noGrp="1"/>
          </p:cNvSpPr>
          <p:nvPr>
            <p:ph type="sldNum" sz="quarter" idx="12"/>
          </p:nvPr>
        </p:nvSpPr>
        <p:spPr/>
        <p:txBody>
          <a:bodyPr/>
          <a:lstStyle>
            <a:lvl1pPr>
              <a:defRPr/>
            </a:lvl1pPr>
          </a:lstStyle>
          <a:p>
            <a:fld id="{39872831-C1FF-460A-A205-1450B7FB7F01}" type="slidenum">
              <a:rPr lang="en-US" altLang="en-US"/>
              <a:pPr/>
              <a:t>‹#›</a:t>
            </a:fld>
            <a:endParaRPr lang="en-US" altLang="en-US"/>
          </a:p>
        </p:txBody>
      </p:sp>
    </p:spTree>
    <p:extLst>
      <p:ext uri="{BB962C8B-B14F-4D97-AF65-F5344CB8AC3E}">
        <p14:creationId xmlns:p14="http://schemas.microsoft.com/office/powerpoint/2010/main" val="77742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8568F7-B7D2-4BD4-89AB-629DF86761A8}"/>
              </a:ext>
            </a:extLst>
          </p:cNvPr>
          <p:cNvSpPr>
            <a:spLocks noGrp="1"/>
          </p:cNvSpPr>
          <p:nvPr>
            <p:ph type="dt" sz="half" idx="10"/>
          </p:nvPr>
        </p:nvSpPr>
        <p:spPr/>
        <p:txBody>
          <a:bodyPr/>
          <a:lstStyle>
            <a:lvl1pPr>
              <a:defRPr/>
            </a:lvl1pPr>
          </a:lstStyle>
          <a:p>
            <a:pPr>
              <a:defRPr/>
            </a:pPr>
            <a:fld id="{7E807FAF-6491-4E97-A540-661C5889CC9D}" type="datetimeFigureOut">
              <a:rPr lang="en-US"/>
              <a:pPr>
                <a:defRPr/>
              </a:pPr>
              <a:t>4/13/2026</a:t>
            </a:fld>
            <a:endParaRPr lang="en-US" dirty="0"/>
          </a:p>
        </p:txBody>
      </p:sp>
      <p:sp>
        <p:nvSpPr>
          <p:cNvPr id="3" name="Footer Placeholder 4">
            <a:extLst>
              <a:ext uri="{FF2B5EF4-FFF2-40B4-BE49-F238E27FC236}">
                <a16:creationId xmlns:a16="http://schemas.microsoft.com/office/drawing/2014/main" id="{236C432C-EBAF-4C48-9A44-C4EFABC0C6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DC563B-3B23-41E2-836C-538B5184431B}"/>
              </a:ext>
            </a:extLst>
          </p:cNvPr>
          <p:cNvSpPr>
            <a:spLocks noGrp="1"/>
          </p:cNvSpPr>
          <p:nvPr>
            <p:ph type="sldNum" sz="quarter" idx="12"/>
          </p:nvPr>
        </p:nvSpPr>
        <p:spPr/>
        <p:txBody>
          <a:bodyPr/>
          <a:lstStyle>
            <a:lvl1pPr>
              <a:defRPr/>
            </a:lvl1pPr>
          </a:lstStyle>
          <a:p>
            <a:fld id="{7F29DED8-094D-4F49-B85A-1DFE18CBB0BD}" type="slidenum">
              <a:rPr lang="en-US" altLang="en-US"/>
              <a:pPr/>
              <a:t>‹#›</a:t>
            </a:fld>
            <a:endParaRPr lang="en-US" altLang="en-US"/>
          </a:p>
        </p:txBody>
      </p:sp>
    </p:spTree>
    <p:extLst>
      <p:ext uri="{BB962C8B-B14F-4D97-AF65-F5344CB8AC3E}">
        <p14:creationId xmlns:p14="http://schemas.microsoft.com/office/powerpoint/2010/main" val="205777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D059A4-E10C-4AB0-A3E3-0409D434A4A2}"/>
              </a:ext>
            </a:extLst>
          </p:cNvPr>
          <p:cNvSpPr>
            <a:spLocks noGrp="1"/>
          </p:cNvSpPr>
          <p:nvPr>
            <p:ph type="dt" sz="half" idx="10"/>
          </p:nvPr>
        </p:nvSpPr>
        <p:spPr/>
        <p:txBody>
          <a:bodyPr/>
          <a:lstStyle>
            <a:lvl1pPr>
              <a:defRPr/>
            </a:lvl1pPr>
          </a:lstStyle>
          <a:p>
            <a:pPr>
              <a:defRPr/>
            </a:pPr>
            <a:fld id="{0F350725-5170-45FC-BD72-5FEEED841B9B}"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4F9DCFBE-1F2F-4835-9C59-607CE3C9AB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748941-52C3-4BFD-8320-A1A08257A53F}"/>
              </a:ext>
            </a:extLst>
          </p:cNvPr>
          <p:cNvSpPr>
            <a:spLocks noGrp="1"/>
          </p:cNvSpPr>
          <p:nvPr>
            <p:ph type="sldNum" sz="quarter" idx="12"/>
          </p:nvPr>
        </p:nvSpPr>
        <p:spPr/>
        <p:txBody>
          <a:bodyPr/>
          <a:lstStyle>
            <a:lvl1pPr>
              <a:defRPr/>
            </a:lvl1pPr>
          </a:lstStyle>
          <a:p>
            <a:fld id="{FDC799C5-7502-4823-942B-24BD4BB2636B}" type="slidenum">
              <a:rPr lang="en-US" altLang="en-US"/>
              <a:pPr/>
              <a:t>‹#›</a:t>
            </a:fld>
            <a:endParaRPr lang="en-US" altLang="en-US"/>
          </a:p>
        </p:txBody>
      </p:sp>
    </p:spTree>
    <p:extLst>
      <p:ext uri="{BB962C8B-B14F-4D97-AF65-F5344CB8AC3E}">
        <p14:creationId xmlns:p14="http://schemas.microsoft.com/office/powerpoint/2010/main" val="37129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40BE91-BAFB-4488-8D83-543465524D4E}"/>
              </a:ext>
            </a:extLst>
          </p:cNvPr>
          <p:cNvSpPr>
            <a:spLocks noGrp="1"/>
          </p:cNvSpPr>
          <p:nvPr>
            <p:ph type="dt" sz="half" idx="10"/>
          </p:nvPr>
        </p:nvSpPr>
        <p:spPr/>
        <p:txBody>
          <a:bodyPr/>
          <a:lstStyle>
            <a:lvl1pPr>
              <a:defRPr/>
            </a:lvl1pPr>
          </a:lstStyle>
          <a:p>
            <a:pPr>
              <a:defRPr/>
            </a:pPr>
            <a:fld id="{7B0E6583-79EF-490C-8964-F4F00E7673F8}"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E9F3DDD3-04B7-4F71-98D9-B41DEA6DE8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894409-2E6D-42E7-84BC-E5085E235033}"/>
              </a:ext>
            </a:extLst>
          </p:cNvPr>
          <p:cNvSpPr>
            <a:spLocks noGrp="1"/>
          </p:cNvSpPr>
          <p:nvPr>
            <p:ph type="sldNum" sz="quarter" idx="12"/>
          </p:nvPr>
        </p:nvSpPr>
        <p:spPr/>
        <p:txBody>
          <a:bodyPr/>
          <a:lstStyle>
            <a:lvl1pPr>
              <a:defRPr/>
            </a:lvl1pPr>
          </a:lstStyle>
          <a:p>
            <a:fld id="{5CDFA3EF-1AED-41CE-86AB-AB7DD2D1C074}" type="slidenum">
              <a:rPr lang="en-US" altLang="en-US"/>
              <a:pPr/>
              <a:t>‹#›</a:t>
            </a:fld>
            <a:endParaRPr lang="en-US" altLang="en-US"/>
          </a:p>
        </p:txBody>
      </p:sp>
    </p:spTree>
    <p:extLst>
      <p:ext uri="{BB962C8B-B14F-4D97-AF65-F5344CB8AC3E}">
        <p14:creationId xmlns:p14="http://schemas.microsoft.com/office/powerpoint/2010/main" val="277707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3EE35E-5394-461B-96FF-3BABF2172A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285F057-327A-477E-8EDF-85294968AE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F5AB37D-B70E-47E8-9F2E-395E1718C08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2804AB-E954-4B1F-844A-F0A2FE1024F6}"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0A60D4A2-20D1-4E90-9497-DB05616866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CF8C568-F834-4230-8063-EA49EC3CECF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9C7688-7B4E-4B5E-B69B-12B3D868AE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cforestsafe.org/wp-content/uploads/2025/01/BCFSC2025-01-17-Fatality-Alert-Final.pdf"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bcforestsafe.org/wp-content/uploads/2025/06/BCFSC2025-06-19-Fatality-Alert-Final.pdf" TargetMode="External"/><Relationship Id="rId5" Type="http://schemas.openxmlformats.org/officeDocument/2006/relationships/hyperlink" Target="https://www.bcforestsafe.org/wp-content/uploads/2025/04/BCFSC2025-04-15-Fatality-Alert-Final.pdf" TargetMode="External"/><Relationship Id="rId4" Type="http://schemas.openxmlformats.org/officeDocument/2006/relationships/hyperlink" Target="https://www.bcforestsafe.org/wp-content/uploads/2025/05/BCFSC2025-02-24-Fatality-Alert-Fina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cforestsafe.org/wp-content/uploads/2025/12/BCFSC2025-12-02-Fatality-Alert-Final.pdf" TargetMode="External"/><Relationship Id="rId5" Type="http://schemas.openxmlformats.org/officeDocument/2006/relationships/hyperlink" Target="https://www.bcforestsafe.org/wp-content/uploads/2025/09/BCFSC2025-09-16-Fatality-Alert-Final.pdf" TargetMode="External"/><Relationship Id="rId4" Type="http://schemas.openxmlformats.org/officeDocument/2006/relationships/hyperlink" Target="https://www.bcforestsafe.org/wp-content/uploads/2025/07/BCFSC2025-07-10-Fatality-Alert-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ayofmourning.bc.ca/"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bcforestsafe.org/resource/day-of-mourning-april-28th/" TargetMode="External"/><Relationship Id="rId4" Type="http://schemas.openxmlformats.org/officeDocument/2006/relationships/hyperlink" Target="http://www.ccohs.ca/events/mou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ndle&#10;&#10;Description automatically generated">
            <a:extLst>
              <a:ext uri="{FF2B5EF4-FFF2-40B4-BE49-F238E27FC236}">
                <a16:creationId xmlns:a16="http://schemas.microsoft.com/office/drawing/2014/main" id="{B7B8C962-3E55-43EB-A9B0-854264ECF110}"/>
              </a:ext>
            </a:extLst>
          </p:cNvPr>
          <p:cNvPicPr>
            <a:picLocks noChangeAspect="1"/>
          </p:cNvPicPr>
          <p:nvPr/>
        </p:nvPicPr>
        <p:blipFill rotWithShape="1">
          <a:blip r:embed="rId3">
            <a:extLst>
              <a:ext uri="{28A0092B-C50C-407E-A947-70E740481C1C}">
                <a14:useLocalDpi xmlns:a14="http://schemas.microsoft.com/office/drawing/2010/main" val="0"/>
              </a:ext>
            </a:extLst>
          </a:blip>
          <a:srcRect l="40954" r="-1"/>
          <a:stretch/>
        </p:blipFill>
        <p:spPr>
          <a:xfrm>
            <a:off x="228600" y="177247"/>
            <a:ext cx="8689284" cy="6467340"/>
          </a:xfrm>
          <a:prstGeom prst="rect">
            <a:avLst/>
          </a:prstGeom>
        </p:spPr>
      </p:pic>
      <p:pic>
        <p:nvPicPr>
          <p:cNvPr id="2053" name="Picture 5" descr="C:\Users\Messier\AppData\Local\Microsoft\Windows\Temporary Internet Files\Content.Outlook\FEQMJE0X\BCFSC_Day of mourning sticker.png">
            <a:extLst>
              <a:ext uri="{FF2B5EF4-FFF2-40B4-BE49-F238E27FC236}">
                <a16:creationId xmlns:a16="http://schemas.microsoft.com/office/drawing/2014/main" id="{45E998C3-D813-4AE9-A2E9-8FB89D17D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3274573" cy="327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AD5B3D1-7ACA-4AAB-B107-047CE3DE756C}"/>
              </a:ext>
            </a:extLst>
          </p:cNvPr>
          <p:cNvSpPr>
            <a:spLocks noChangeArrowheads="1"/>
          </p:cNvSpPr>
          <p:nvPr/>
        </p:nvSpPr>
        <p:spPr bwMode="auto">
          <a:xfrm>
            <a:off x="1828800" y="304800"/>
            <a:ext cx="7239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latin typeface="Arial" panose="020B0604020202020204" pitchFamily="34" charset="0"/>
                <a:ea typeface="Verdana" panose="020B0604030504040204" pitchFamily="34" charset="0"/>
                <a:cs typeface="Arial" panose="020B0604020202020204" pitchFamily="34" charset="0"/>
              </a:rPr>
              <a:t>Day of Mourning – April 28</a:t>
            </a:r>
          </a:p>
          <a:p>
            <a:pPr algn="ctr" eaLnBrk="1" hangingPunct="1">
              <a:spcBef>
                <a:spcPct val="0"/>
              </a:spcBef>
              <a:buFontTx/>
              <a:buNone/>
            </a:pPr>
            <a:endParaRPr lang="en-US" altLang="en-US" sz="1800" dirty="0">
              <a:ea typeface="Calibri" panose="020F0502020204030204" pitchFamily="34" charset="0"/>
              <a:cs typeface="Arial" panose="020B0604020202020204" pitchFamily="34" charset="0"/>
            </a:endParaRPr>
          </a:p>
        </p:txBody>
      </p:sp>
      <p:sp>
        <p:nvSpPr>
          <p:cNvPr id="3075" name="Text Box 3">
            <a:extLst>
              <a:ext uri="{FF2B5EF4-FFF2-40B4-BE49-F238E27FC236}">
                <a16:creationId xmlns:a16="http://schemas.microsoft.com/office/drawing/2014/main" id="{9917720D-3D09-4C87-BAA1-D4345F2884BD}"/>
              </a:ext>
            </a:extLst>
          </p:cNvPr>
          <p:cNvSpPr txBox="1">
            <a:spLocks noChangeArrowheads="1"/>
          </p:cNvSpPr>
          <p:nvPr/>
        </p:nvSpPr>
        <p:spPr bwMode="auto">
          <a:xfrm>
            <a:off x="1809750" y="1227138"/>
            <a:ext cx="66484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2400"/>
              </a:spcAft>
              <a:buFontTx/>
              <a:buNone/>
            </a:pPr>
            <a:r>
              <a:rPr lang="en-US" altLang="en-US" sz="1800" dirty="0">
                <a:latin typeface="Arial" panose="020B0604020202020204" pitchFamily="34" charset="0"/>
                <a:ea typeface="Verdana" panose="020B0604030504040204" pitchFamily="34" charset="0"/>
                <a:cs typeface="Arial" panose="020B0604020202020204" pitchFamily="34" charset="0"/>
              </a:rPr>
              <a:t>The ‘Day of Mourning’ recognizes those who have lost their lives, were injured or made ill as a result of work-related incidents or occupational diseases and focusses on renewing our commitment to preventing further workplace tragedies.</a:t>
            </a:r>
          </a:p>
          <a:p>
            <a:pPr eaLnBrk="1" hangingPunct="1">
              <a:spcBef>
                <a:spcPct val="0"/>
              </a:spcBef>
              <a:spcAft>
                <a:spcPts val="1000"/>
              </a:spcAft>
              <a:buFontTx/>
              <a:buNone/>
            </a:pPr>
            <a:r>
              <a:rPr lang="en-CA" altLang="en-US" sz="1800" b="1" dirty="0">
                <a:latin typeface="Arial" panose="020B0604020202020204" pitchFamily="34" charset="0"/>
                <a:ea typeface="Verdana" panose="020B0604030504040204" pitchFamily="34" charset="0"/>
                <a:cs typeface="Arial" panose="020B0604020202020204" pitchFamily="34" charset="0"/>
              </a:rPr>
              <a:t>HISTORY</a:t>
            </a:r>
            <a:r>
              <a:rPr lang="en-CA" altLang="en-US" sz="1800" dirty="0">
                <a:latin typeface="Arial" panose="020B0604020202020204" pitchFamily="34" charset="0"/>
                <a:ea typeface="Verdana" panose="020B0604030504040204" pitchFamily="34" charset="0"/>
                <a:cs typeface="Arial" panose="020B0604020202020204" pitchFamily="34" charset="0"/>
              </a:rPr>
              <a:t>: </a:t>
            </a:r>
          </a:p>
          <a:p>
            <a:pPr eaLnBrk="1" hangingPunct="1">
              <a:spcBef>
                <a:spcPct val="0"/>
              </a:spcBef>
              <a:spcAft>
                <a:spcPts val="1000"/>
              </a:spcAft>
              <a:buFontTx/>
              <a:buNone/>
            </a:pPr>
            <a:r>
              <a:rPr lang="en-CA" altLang="en-US" sz="1800" dirty="0">
                <a:latin typeface="Arial" panose="020B0604020202020204" pitchFamily="34" charset="0"/>
                <a:ea typeface="Verdana" panose="020B0604030504040204" pitchFamily="34" charset="0"/>
                <a:cs typeface="Arial" panose="020B0604020202020204" pitchFamily="34" charset="0"/>
              </a:rPr>
              <a:t>The Canadian Labour Congress initiated a National Day of Mourning ceremony on April 28, 1984, and ceremonies have been held across the country ever since. This day is </a:t>
            </a:r>
            <a:r>
              <a:rPr lang="en-US" altLang="en-US" sz="1800" dirty="0">
                <a:latin typeface="Arial" panose="020B0604020202020204" pitchFamily="34" charset="0"/>
                <a:ea typeface="Verdana" panose="020B0604030504040204" pitchFamily="34" charset="0"/>
                <a:cs typeface="Arial" panose="020B0604020202020204" pitchFamily="34" charset="0"/>
              </a:rPr>
              <a:t>now recognized around the world in more than 100 countries.</a:t>
            </a:r>
          </a:p>
          <a:p>
            <a:pPr eaLnBrk="1" hangingPunct="1">
              <a:spcBef>
                <a:spcPct val="0"/>
              </a:spcBef>
              <a:spcAft>
                <a:spcPts val="1000"/>
              </a:spcAft>
              <a:buFontTx/>
              <a:buNone/>
            </a:pPr>
            <a:r>
              <a:rPr lang="en-US" altLang="en-US" sz="1800" dirty="0">
                <a:latin typeface="Arial" panose="020B0604020202020204" pitchFamily="34" charset="0"/>
                <a:ea typeface="Verdana" panose="020B0604030504040204" pitchFamily="34" charset="0"/>
                <a:cs typeface="Arial" panose="020B0604020202020204" pitchFamily="34" charset="0"/>
              </a:rPr>
              <a:t>April 28</a:t>
            </a:r>
            <a:r>
              <a:rPr lang="en-US" altLang="en-US" sz="1800" baseline="30000" dirty="0">
                <a:latin typeface="Arial" panose="020B0604020202020204" pitchFamily="34" charset="0"/>
                <a:ea typeface="Verdana" panose="020B0604030504040204" pitchFamily="34" charset="0"/>
                <a:cs typeface="Arial" panose="020B0604020202020204" pitchFamily="34" charset="0"/>
              </a:rPr>
              <a:t>th</a:t>
            </a:r>
            <a:r>
              <a:rPr lang="en-US" altLang="en-US" sz="1800" dirty="0">
                <a:latin typeface="Arial" panose="020B0604020202020204" pitchFamily="34" charset="0"/>
                <a:ea typeface="Verdana" panose="020B0604030504040204" pitchFamily="34" charset="0"/>
                <a:cs typeface="Arial" panose="020B0604020202020204" pitchFamily="34" charset="0"/>
              </a:rPr>
              <a:t> was chosen as it was this date, in 1914, the first Workers’ Compensation Act was brought into effect in Canada.</a:t>
            </a:r>
          </a:p>
        </p:txBody>
      </p:sp>
      <p:pic>
        <p:nvPicPr>
          <p:cNvPr id="3077" name="Picture 6" descr="b and w long.jpg">
            <a:extLst>
              <a:ext uri="{FF2B5EF4-FFF2-40B4-BE49-F238E27FC236}">
                <a16:creationId xmlns:a16="http://schemas.microsoft.com/office/drawing/2014/main" id="{9315044C-68C1-42DD-8154-E24C473144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70949E3D-E442-4C33-B497-75D81AAA242E}"/>
              </a:ext>
            </a:extLst>
          </p:cNvPr>
          <p:cNvSpPr txBox="1">
            <a:spLocks noChangeArrowheads="1"/>
          </p:cNvSpPr>
          <p:nvPr/>
        </p:nvSpPr>
        <p:spPr bwMode="auto">
          <a:xfrm>
            <a:off x="1874520" y="481014"/>
            <a:ext cx="68580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1800" b="1" dirty="0">
                <a:latin typeface="Arial" panose="020B0604020202020204" pitchFamily="34" charset="0"/>
                <a:ea typeface="Verdana" panose="020B0604030504040204" pitchFamily="34" charset="0"/>
                <a:cs typeface="Verdana" panose="020B0604030504040204" pitchFamily="34" charset="0"/>
              </a:rPr>
              <a:t>NATIONAL STATISTICS:</a:t>
            </a:r>
          </a:p>
          <a:p>
            <a:pPr eaLnBrk="1" hangingPunct="1">
              <a:spcBef>
                <a:spcPct val="0"/>
              </a:spcBef>
              <a:spcAft>
                <a:spcPts val="600"/>
              </a:spcAft>
              <a:buNone/>
            </a:pPr>
            <a:r>
              <a:rPr lang="en-US" sz="1800" dirty="0">
                <a:latin typeface="Arial" panose="020B0604020202020204" pitchFamily="34" charset="0"/>
                <a:cs typeface="Arial" panose="020B0604020202020204" pitchFamily="34" charset="0"/>
              </a:rPr>
              <a:t>According to the Association of Workers’ Compensation Boards of Canada:</a:t>
            </a:r>
          </a:p>
          <a:p>
            <a:pPr marL="285750" indent="-285750" eaLnBrk="1" hangingPunct="1">
              <a:spcBef>
                <a:spcPct val="0"/>
              </a:spcBef>
              <a:spcAft>
                <a:spcPts val="0"/>
              </a:spcAft>
            </a:pPr>
            <a:r>
              <a:rPr lang="en-US" sz="1800" dirty="0">
                <a:latin typeface="Arial" panose="020B0604020202020204" pitchFamily="34" charset="0"/>
                <a:cs typeface="Arial" panose="020B0604020202020204" pitchFamily="34" charset="0"/>
              </a:rPr>
              <a:t>Every year, approximately 1,000 workers die in Canada.</a:t>
            </a:r>
          </a:p>
          <a:p>
            <a:pPr marL="285750" indent="-285750" eaLnBrk="1" hangingPunct="1">
              <a:spcBef>
                <a:spcPct val="0"/>
              </a:spcBef>
              <a:spcAft>
                <a:spcPts val="0"/>
              </a:spcAft>
            </a:pPr>
            <a:r>
              <a:rPr lang="en-US" sz="1800" dirty="0">
                <a:latin typeface="Arial" panose="020B0604020202020204" pitchFamily="34" charset="0"/>
                <a:cs typeface="Arial" panose="020B0604020202020204" pitchFamily="34" charset="0"/>
              </a:rPr>
              <a:t>Every day, nearly three workers die.</a:t>
            </a:r>
          </a:p>
          <a:p>
            <a:pPr marL="285750" indent="-285750" eaLnBrk="1" hangingPunct="1">
              <a:spcBef>
                <a:spcPct val="0"/>
              </a:spcBef>
              <a:spcAft>
                <a:spcPts val="0"/>
              </a:spcAft>
            </a:pPr>
            <a:r>
              <a:rPr lang="en-US" sz="1800" dirty="0">
                <a:latin typeface="Arial" panose="020B0604020202020204" pitchFamily="34" charset="0"/>
                <a:cs typeface="Arial" panose="020B0604020202020204" pitchFamily="34" charset="0"/>
              </a:rPr>
              <a:t>Every year, workers suffer from 250,000 work-related injuries/diseases.</a:t>
            </a:r>
          </a:p>
          <a:p>
            <a:pPr marL="285750" indent="-285750" eaLnBrk="1" hangingPunct="1">
              <a:spcBef>
                <a:spcPct val="0"/>
              </a:spcBef>
              <a:spcAft>
                <a:spcPts val="0"/>
              </a:spcAft>
            </a:pPr>
            <a:r>
              <a:rPr lang="en-US" sz="1800" dirty="0">
                <a:latin typeface="Arial" panose="020B0604020202020204" pitchFamily="34" charset="0"/>
                <a:cs typeface="Arial" panose="020B0604020202020204" pitchFamily="34" charset="0"/>
              </a:rPr>
              <a:t>Every day, workers suffer from approximately 700 work-related injuries/diseases.</a:t>
            </a:r>
          </a:p>
          <a:p>
            <a:pPr marL="285750" indent="-285750" eaLnBrk="1" hangingPunct="1">
              <a:spcBef>
                <a:spcPct val="0"/>
              </a:spcBef>
              <a:spcAft>
                <a:spcPts val="0"/>
              </a:spcAft>
            </a:pPr>
            <a:r>
              <a:rPr lang="en-US" altLang="en-US" sz="1800" dirty="0">
                <a:latin typeface="Arial" panose="020B0604020202020204" pitchFamily="34" charset="0"/>
                <a:ea typeface="Verdana" panose="020B0604030504040204" pitchFamily="34" charset="0"/>
                <a:cs typeface="Verdana" panose="020B0604030504040204" pitchFamily="34" charset="0"/>
              </a:rPr>
              <a:t>A compensable injury occurs every seven seconds of each working day.</a:t>
            </a:r>
            <a:endParaRPr lang="en-US" altLang="en-US" sz="1800" dirty="0">
              <a:latin typeface="Arial" panose="020B0604020202020204" pitchFamily="34" charset="0"/>
              <a:cs typeface="Arial" panose="020B0604020202020204" pitchFamily="34" charset="0"/>
            </a:endParaRPr>
          </a:p>
        </p:txBody>
      </p:sp>
      <p:sp>
        <p:nvSpPr>
          <p:cNvPr id="6" name="Text Box 4">
            <a:extLst>
              <a:ext uri="{FF2B5EF4-FFF2-40B4-BE49-F238E27FC236}">
                <a16:creationId xmlns:a16="http://schemas.microsoft.com/office/drawing/2014/main" id="{00C201B6-C4D4-487A-B850-6335AA3736D2}"/>
              </a:ext>
            </a:extLst>
          </p:cNvPr>
          <p:cNvSpPr txBox="1">
            <a:spLocks noChangeArrowheads="1"/>
          </p:cNvSpPr>
          <p:nvPr/>
        </p:nvSpPr>
        <p:spPr bwMode="auto">
          <a:xfrm>
            <a:off x="1844040" y="3978277"/>
            <a:ext cx="688848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1800" b="1" dirty="0">
                <a:latin typeface="Arial" panose="020B0604020202020204" pitchFamily="34" charset="0"/>
                <a:ea typeface="Verdana" panose="020B0604030504040204" pitchFamily="34" charset="0"/>
                <a:cs typeface="Verdana" panose="020B0604030504040204" pitchFamily="34" charset="0"/>
              </a:rPr>
              <a:t>BC STATISTICS:</a:t>
            </a:r>
          </a:p>
          <a:p>
            <a:pPr marL="285750" indent="-285750" eaLnBrk="1" hangingPunct="1">
              <a:spcBef>
                <a:spcPct val="0"/>
              </a:spcBef>
              <a:spcAft>
                <a:spcPts val="0"/>
              </a:spcAft>
            </a:pPr>
            <a:r>
              <a:rPr lang="en-US" altLang="ja-JP" sz="1800" dirty="0">
                <a:latin typeface="Arial" panose="020B0604020202020204" pitchFamily="34" charset="0"/>
                <a:cs typeface="Arial" panose="020B0604020202020204" pitchFamily="34" charset="0"/>
              </a:rPr>
              <a:t>In 2025, there were 138 workers in BC who lost their lives to workplace injury or disease. There were 59 fatalities due to traumatic injury and </a:t>
            </a:r>
            <a:r>
              <a:rPr lang="en-US" altLang="ja-JP" sz="1800" dirty="0" err="1">
                <a:latin typeface="Arial" panose="020B0604020202020204" pitchFamily="34" charset="0"/>
                <a:cs typeface="Arial" panose="020B0604020202020204" pitchFamily="34" charset="0"/>
              </a:rPr>
              <a:t>MVIs</a:t>
            </a:r>
            <a:r>
              <a:rPr lang="en-US" altLang="ja-JP" sz="1800" dirty="0">
                <a:latin typeface="Arial" panose="020B0604020202020204" pitchFamily="34" charset="0"/>
                <a:cs typeface="Arial" panose="020B0604020202020204" pitchFamily="34" charset="0"/>
              </a:rPr>
              <a:t>, 79 fatalities due to occupational disease and 2 of the fatalities were young workers.</a:t>
            </a:r>
            <a:endParaRPr lang="en-US" altLang="en-US" sz="1800" dirty="0">
              <a:latin typeface="Arial" panose="020B0604020202020204" pitchFamily="34" charset="0"/>
            </a:endParaRPr>
          </a:p>
        </p:txBody>
      </p:sp>
      <p:sp>
        <p:nvSpPr>
          <p:cNvPr id="7" name="Text Box 4">
            <a:extLst>
              <a:ext uri="{FF2B5EF4-FFF2-40B4-BE49-F238E27FC236}">
                <a16:creationId xmlns:a16="http://schemas.microsoft.com/office/drawing/2014/main" id="{9D07C21A-DA25-411E-9FFF-4765CD77530C}"/>
              </a:ext>
            </a:extLst>
          </p:cNvPr>
          <p:cNvSpPr txBox="1">
            <a:spLocks noChangeArrowheads="1"/>
          </p:cNvSpPr>
          <p:nvPr/>
        </p:nvSpPr>
        <p:spPr bwMode="auto">
          <a:xfrm>
            <a:off x="1874520" y="5486400"/>
            <a:ext cx="688848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1800" b="1" dirty="0">
                <a:latin typeface="Arial" panose="020B0604020202020204" pitchFamily="34" charset="0"/>
                <a:ea typeface="Verdana" panose="020B0604030504040204" pitchFamily="34" charset="0"/>
                <a:cs typeface="Verdana" panose="020B0604030504040204" pitchFamily="34" charset="0"/>
              </a:rPr>
              <a:t>BC FORESTRY INDUSTRY STATISTICS:</a:t>
            </a:r>
          </a:p>
          <a:p>
            <a:pPr marL="285750" indent="-285750" eaLnBrk="1" hangingPunct="1">
              <a:spcBef>
                <a:spcPct val="0"/>
              </a:spcBef>
              <a:spcAft>
                <a:spcPts val="1000"/>
              </a:spcAft>
            </a:pPr>
            <a:r>
              <a:rPr lang="en-US" altLang="ja-JP" sz="1800" dirty="0">
                <a:latin typeface="Arial" panose="020B0604020202020204" pitchFamily="34" charset="0"/>
                <a:cs typeface="Arial" panose="020B0604020202020204" pitchFamily="34" charset="0"/>
              </a:rPr>
              <a:t>In 2025, there were seven work-related deaths in forestry. </a:t>
            </a:r>
            <a:endParaRPr lang="en-US" altLang="en-US" sz="1800" dirty="0">
              <a:latin typeface="Arial" panose="020B0604020202020204" pitchFamily="34" charset="0"/>
            </a:endParaRPr>
          </a:p>
        </p:txBody>
      </p:sp>
      <p:pic>
        <p:nvPicPr>
          <p:cNvPr id="8" name="Picture 7" descr="douglas_fir 1s.png">
            <a:extLst>
              <a:ext uri="{FF2B5EF4-FFF2-40B4-BE49-F238E27FC236}">
                <a16:creationId xmlns:a16="http://schemas.microsoft.com/office/drawing/2014/main" id="{F2B93572-6131-4447-9D87-24B4E21FBB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2F7D-EC5E-A2DA-6C29-A0B7B221993E}"/>
            </a:ext>
          </a:extLst>
        </p:cNvPr>
        <p:cNvGrpSpPr/>
        <p:nvPr/>
      </p:nvGrpSpPr>
      <p:grpSpPr>
        <a:xfrm>
          <a:off x="0" y="0"/>
          <a:ext cx="0" cy="0"/>
          <a:chOff x="0" y="0"/>
          <a:chExt cx="0" cy="0"/>
        </a:xfrm>
      </p:grpSpPr>
      <p:sp>
        <p:nvSpPr>
          <p:cNvPr id="5122" name="TextBox 3">
            <a:extLst>
              <a:ext uri="{FF2B5EF4-FFF2-40B4-BE49-F238E27FC236}">
                <a16:creationId xmlns:a16="http://schemas.microsoft.com/office/drawing/2014/main" id="{5D352E27-3E7A-7317-A4A4-26F8765F5A16}"/>
              </a:ext>
            </a:extLst>
          </p:cNvPr>
          <p:cNvSpPr txBox="1">
            <a:spLocks noChangeArrowheads="1"/>
          </p:cNvSpPr>
          <p:nvPr/>
        </p:nvSpPr>
        <p:spPr bwMode="auto">
          <a:xfrm>
            <a:off x="228600" y="1981200"/>
            <a:ext cx="769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cs typeface="Arial" panose="020B0604020202020204" pitchFamily="34" charset="0"/>
              </a:rPr>
              <a:t>.</a:t>
            </a:r>
          </a:p>
        </p:txBody>
      </p:sp>
      <p:sp>
        <p:nvSpPr>
          <p:cNvPr id="5123" name="TextBox 4">
            <a:extLst>
              <a:ext uri="{FF2B5EF4-FFF2-40B4-BE49-F238E27FC236}">
                <a16:creationId xmlns:a16="http://schemas.microsoft.com/office/drawing/2014/main" id="{E80888A0-3204-0FC1-BA3C-88B3011D13A3}"/>
              </a:ext>
            </a:extLst>
          </p:cNvPr>
          <p:cNvSpPr txBox="1">
            <a:spLocks noChangeArrowheads="1"/>
          </p:cNvSpPr>
          <p:nvPr/>
        </p:nvSpPr>
        <p:spPr bwMode="auto">
          <a:xfrm>
            <a:off x="1905000" y="1143000"/>
            <a:ext cx="70104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spcAft>
                <a:spcPts val="1200"/>
              </a:spcAft>
              <a:buFontTx/>
              <a:buNone/>
            </a:pPr>
            <a:r>
              <a:rPr lang="en-CA" altLang="en-US" sz="1600" b="1" dirty="0">
                <a:latin typeface="Arial" panose="020B0604020202020204" pitchFamily="34" charset="0"/>
              </a:rPr>
              <a:t>January 17, 2025:</a:t>
            </a:r>
            <a:r>
              <a:rPr lang="en-CA" altLang="en-US" sz="1600" b="1" dirty="0">
                <a:solidFill>
                  <a:srgbClr val="FF0000"/>
                </a:solidFill>
                <a:latin typeface="Arial" panose="020B0604020202020204" pitchFamily="34" charset="0"/>
              </a:rPr>
              <a:t> </a:t>
            </a:r>
            <a:r>
              <a:rPr lang="en-US" sz="1600" dirty="0">
                <a:solidFill>
                  <a:srgbClr val="221F1F"/>
                </a:solidFill>
                <a:latin typeface="Arial" panose="020B0604020202020204" pitchFamily="34" charset="0"/>
              </a:rPr>
              <a:t>On January 17th, a contracted worker was fatally injured while conducting maintenance work at a mill located in Quesnel, BC.</a:t>
            </a:r>
            <a:r>
              <a:rPr lang="en-US" sz="1600" b="0" i="0" u="none" strike="noStrike" baseline="0" dirty="0">
                <a:solidFill>
                  <a:srgbClr val="221F1F"/>
                </a:solidFill>
                <a:latin typeface="Arial" panose="020B0604020202020204" pitchFamily="34" charset="0"/>
              </a:rPr>
              <a:t> </a:t>
            </a:r>
          </a:p>
          <a:p>
            <a:pPr>
              <a:spcBef>
                <a:spcPts val="0"/>
              </a:spcBef>
              <a:spcAft>
                <a:spcPts val="600"/>
              </a:spcAft>
              <a:buFontTx/>
              <a:buNone/>
            </a:pPr>
            <a:r>
              <a:rPr lang="en-US" altLang="en-US" sz="1600" u="sng" dirty="0">
                <a:latin typeface="Arial" panose="020B0604020202020204" pitchFamily="34" charset="0"/>
                <a:hlinkClick r:id="rId3"/>
              </a:rPr>
              <a:t>Fatality Alert – January 17, 2025</a:t>
            </a:r>
            <a:endParaRPr lang="en-US" altLang="en-US" sz="1600" u="sng" dirty="0">
              <a:latin typeface="Arial" panose="020B0604020202020204" pitchFamily="34" charset="0"/>
            </a:endParaRPr>
          </a:p>
          <a:p>
            <a:pPr>
              <a:spcBef>
                <a:spcPts val="0"/>
              </a:spcBef>
              <a:spcAft>
                <a:spcPts val="0"/>
              </a:spcAft>
              <a:buNone/>
            </a:pPr>
            <a:endParaRPr lang="en-CA" altLang="en-US" sz="1600" b="1" dirty="0">
              <a:latin typeface="Arial" panose="020B0604020202020204" pitchFamily="34" charset="0"/>
            </a:endParaRPr>
          </a:p>
          <a:p>
            <a:pPr>
              <a:spcBef>
                <a:spcPts val="0"/>
              </a:spcBef>
              <a:spcAft>
                <a:spcPts val="1200"/>
              </a:spcAft>
              <a:buNone/>
            </a:pPr>
            <a:r>
              <a:rPr lang="en-CA" altLang="en-US" sz="1600" b="1" dirty="0">
                <a:latin typeface="Arial" panose="020B0604020202020204" pitchFamily="34" charset="0"/>
              </a:rPr>
              <a:t>February 24, 2025:</a:t>
            </a:r>
            <a:r>
              <a:rPr lang="en-CA" altLang="en-US" sz="1600" b="1" dirty="0">
                <a:solidFill>
                  <a:srgbClr val="FF0000"/>
                </a:solidFill>
                <a:latin typeface="Arial" panose="020B0604020202020204" pitchFamily="34" charset="0"/>
              </a:rPr>
              <a:t> </a:t>
            </a:r>
            <a:r>
              <a:rPr lang="en-US" altLang="en-US" sz="1600" dirty="0">
                <a:latin typeface="Arial" panose="020B0604020202020204" pitchFamily="34" charset="0"/>
              </a:rPr>
              <a:t>During construction of a new deck on Vancouver Island, BC, two workers were taking measurements when one of them fell and landed on rocks about 10 feet below the deck. On February 24th, the worker passed away as a result of injuries they sustained.</a:t>
            </a:r>
          </a:p>
          <a:p>
            <a:pPr>
              <a:spcBef>
                <a:spcPts val="0"/>
              </a:spcBef>
              <a:spcAft>
                <a:spcPts val="0"/>
              </a:spcAft>
              <a:buNone/>
            </a:pPr>
            <a:r>
              <a:rPr lang="en-US" altLang="en-US" sz="1600" u="sng" dirty="0">
                <a:latin typeface="Arial" panose="020B0604020202020204" pitchFamily="34" charset="0"/>
                <a:hlinkClick r:id="rId4"/>
              </a:rPr>
              <a:t>Fatality Alert – February 24, 2025</a:t>
            </a:r>
            <a:endParaRPr lang="en-US" altLang="en-US" sz="1600" u="sng" dirty="0">
              <a:latin typeface="Arial" panose="020B0604020202020204" pitchFamily="34" charset="0"/>
            </a:endParaRPr>
          </a:p>
          <a:p>
            <a:pPr>
              <a:spcBef>
                <a:spcPts val="0"/>
              </a:spcBef>
              <a:spcAft>
                <a:spcPts val="0"/>
              </a:spcAft>
              <a:buNone/>
            </a:pPr>
            <a:endParaRPr lang="en-US" altLang="en-US" sz="1600" u="sng" dirty="0">
              <a:latin typeface="Arial" panose="020B0604020202020204" pitchFamily="34" charset="0"/>
            </a:endParaRPr>
          </a:p>
          <a:p>
            <a:pPr>
              <a:spcBef>
                <a:spcPts val="0"/>
              </a:spcBef>
              <a:spcAft>
                <a:spcPts val="1200"/>
              </a:spcAft>
              <a:buNone/>
            </a:pPr>
            <a:r>
              <a:rPr lang="en-CA" altLang="en-US" sz="1600" b="1" dirty="0">
                <a:latin typeface="Arial" panose="020B0604020202020204" pitchFamily="34" charset="0"/>
              </a:rPr>
              <a:t>April 15, 2025:</a:t>
            </a:r>
            <a:r>
              <a:rPr lang="en-CA" altLang="en-US" sz="1600" b="1" dirty="0">
                <a:solidFill>
                  <a:srgbClr val="FF0000"/>
                </a:solidFill>
                <a:latin typeface="Arial" panose="020B0604020202020204" pitchFamily="34" charset="0"/>
              </a:rPr>
              <a:t> </a:t>
            </a:r>
            <a:r>
              <a:rPr lang="en-US" altLang="en-US" sz="1600" dirty="0">
                <a:latin typeface="Arial" panose="020B0604020202020204" pitchFamily="34" charset="0"/>
              </a:rPr>
              <a:t>On April 15th, a manual tree faller was fatally injured while working at a site south of Kitimat, BC. </a:t>
            </a:r>
          </a:p>
          <a:p>
            <a:pPr>
              <a:spcBef>
                <a:spcPts val="0"/>
              </a:spcBef>
              <a:spcAft>
                <a:spcPts val="0"/>
              </a:spcAft>
              <a:buNone/>
            </a:pPr>
            <a:r>
              <a:rPr lang="en-US" altLang="en-US" sz="1600" u="sng" dirty="0">
                <a:latin typeface="Arial" panose="020B0604020202020204" pitchFamily="34" charset="0"/>
                <a:hlinkClick r:id="rId5"/>
              </a:rPr>
              <a:t>Fatality Alert – April 15, 2025</a:t>
            </a:r>
            <a:endParaRPr lang="en-US" altLang="en-US" sz="1600" u="sng" dirty="0">
              <a:latin typeface="Arial" panose="020B0604020202020204" pitchFamily="34" charset="0"/>
            </a:endParaRPr>
          </a:p>
          <a:p>
            <a:pPr>
              <a:spcBef>
                <a:spcPts val="0"/>
              </a:spcBef>
              <a:spcAft>
                <a:spcPts val="0"/>
              </a:spcAft>
              <a:buNone/>
            </a:pPr>
            <a:endParaRPr lang="en-US" altLang="en-US" sz="1600" u="sng" dirty="0">
              <a:latin typeface="Arial" panose="020B0604020202020204" pitchFamily="34" charset="0"/>
            </a:endParaRPr>
          </a:p>
          <a:p>
            <a:pPr>
              <a:spcBef>
                <a:spcPts val="0"/>
              </a:spcBef>
              <a:spcAft>
                <a:spcPts val="1200"/>
              </a:spcAft>
              <a:buNone/>
            </a:pPr>
            <a:r>
              <a:rPr lang="en-CA" altLang="en-US" sz="1600" b="1" dirty="0">
                <a:latin typeface="Arial" panose="020B0604020202020204" pitchFamily="34" charset="0"/>
              </a:rPr>
              <a:t>June 19, 2025:</a:t>
            </a:r>
            <a:r>
              <a:rPr lang="en-CA" altLang="en-US" sz="1600" b="1" dirty="0">
                <a:solidFill>
                  <a:srgbClr val="FF0000"/>
                </a:solidFill>
                <a:latin typeface="Arial" panose="020B0604020202020204" pitchFamily="34" charset="0"/>
              </a:rPr>
              <a:t> </a:t>
            </a:r>
            <a:r>
              <a:rPr lang="en-US" altLang="en-US" sz="1600" dirty="0">
                <a:latin typeface="Arial" panose="020B0604020202020204" pitchFamily="34" charset="0"/>
              </a:rPr>
              <a:t>On June 19th, a worker was fatally injured while tree climbing in the Woods Lagoon area on the Central Coast.</a:t>
            </a:r>
          </a:p>
          <a:p>
            <a:pPr>
              <a:spcBef>
                <a:spcPts val="0"/>
              </a:spcBef>
              <a:spcAft>
                <a:spcPts val="0"/>
              </a:spcAft>
              <a:buNone/>
            </a:pPr>
            <a:r>
              <a:rPr lang="en-US" altLang="en-US" sz="1600" u="sng" dirty="0">
                <a:latin typeface="Arial" panose="020B0604020202020204" pitchFamily="34" charset="0"/>
                <a:hlinkClick r:id="rId6"/>
              </a:rPr>
              <a:t>Fatality Alert – June 19, 2025</a:t>
            </a:r>
            <a:endParaRPr lang="en-US" altLang="en-US" sz="1600" u="sng" dirty="0">
              <a:latin typeface="Arial" panose="020B0604020202020204" pitchFamily="34" charset="0"/>
            </a:endParaRPr>
          </a:p>
          <a:p>
            <a:pPr>
              <a:spcBef>
                <a:spcPts val="0"/>
              </a:spcBef>
              <a:spcAft>
                <a:spcPts val="1200"/>
              </a:spcAft>
              <a:buNone/>
            </a:pPr>
            <a:endParaRPr lang="en-CA" altLang="en-US" sz="1600" b="1" dirty="0">
              <a:latin typeface="Arial" panose="020B0604020202020204" pitchFamily="34" charset="0"/>
            </a:endParaRPr>
          </a:p>
        </p:txBody>
      </p:sp>
      <p:sp>
        <p:nvSpPr>
          <p:cNvPr id="5124" name="TextBox 5">
            <a:extLst>
              <a:ext uri="{FF2B5EF4-FFF2-40B4-BE49-F238E27FC236}">
                <a16:creationId xmlns:a16="http://schemas.microsoft.com/office/drawing/2014/main" id="{D4912B4D-7376-276E-9667-D9430A2D174B}"/>
              </a:ext>
            </a:extLst>
          </p:cNvPr>
          <p:cNvSpPr txBox="1">
            <a:spLocks noChangeArrowheads="1"/>
          </p:cNvSpPr>
          <p:nvPr/>
        </p:nvSpPr>
        <p:spPr bwMode="auto">
          <a:xfrm>
            <a:off x="1828800" y="307755"/>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latin typeface="Arial" panose="020B0604020202020204" pitchFamily="34" charset="0"/>
                <a:ea typeface="Verdana" panose="020B0604030504040204" pitchFamily="34" charset="0"/>
                <a:cs typeface="Arial" panose="020B0604020202020204" pitchFamily="34" charset="0"/>
              </a:rPr>
              <a:t>Forestry Operations</a:t>
            </a:r>
          </a:p>
        </p:txBody>
      </p:sp>
      <p:pic>
        <p:nvPicPr>
          <p:cNvPr id="5125" name="Picture 8" descr="douglas_fir 1s.png">
            <a:extLst>
              <a:ext uri="{FF2B5EF4-FFF2-40B4-BE49-F238E27FC236}">
                <a16:creationId xmlns:a16="http://schemas.microsoft.com/office/drawing/2014/main" id="{682673D2-7AAE-0A8A-57CC-444B6425C1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7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4F4B2660-A611-4E19-8C81-B6F56F52C150}"/>
              </a:ext>
            </a:extLst>
          </p:cNvPr>
          <p:cNvSpPr txBox="1">
            <a:spLocks noChangeArrowheads="1"/>
          </p:cNvSpPr>
          <p:nvPr/>
        </p:nvSpPr>
        <p:spPr bwMode="auto">
          <a:xfrm>
            <a:off x="228600" y="1981200"/>
            <a:ext cx="769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cs typeface="Arial" panose="020B0604020202020204" pitchFamily="34" charset="0"/>
              </a:rPr>
              <a:t>.</a:t>
            </a:r>
          </a:p>
        </p:txBody>
      </p:sp>
      <p:sp>
        <p:nvSpPr>
          <p:cNvPr id="5124" name="TextBox 5">
            <a:extLst>
              <a:ext uri="{FF2B5EF4-FFF2-40B4-BE49-F238E27FC236}">
                <a16:creationId xmlns:a16="http://schemas.microsoft.com/office/drawing/2014/main" id="{D28DEC78-A2E9-4606-995A-E2DB7D62E988}"/>
              </a:ext>
            </a:extLst>
          </p:cNvPr>
          <p:cNvSpPr txBox="1">
            <a:spLocks noChangeArrowheads="1"/>
          </p:cNvSpPr>
          <p:nvPr/>
        </p:nvSpPr>
        <p:spPr bwMode="auto">
          <a:xfrm>
            <a:off x="1828800" y="307755"/>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latin typeface="Arial" panose="020B0604020202020204" pitchFamily="34" charset="0"/>
                <a:ea typeface="Verdana" panose="020B0604030504040204" pitchFamily="34" charset="0"/>
                <a:cs typeface="Arial" panose="020B0604020202020204" pitchFamily="34" charset="0"/>
              </a:rPr>
              <a:t>Forestry Operations</a:t>
            </a:r>
          </a:p>
        </p:txBody>
      </p:sp>
      <p:pic>
        <p:nvPicPr>
          <p:cNvPr id="5125" name="Picture 8" descr="douglas_fir 1s.png">
            <a:extLst>
              <a:ext uri="{FF2B5EF4-FFF2-40B4-BE49-F238E27FC236}">
                <a16:creationId xmlns:a16="http://schemas.microsoft.com/office/drawing/2014/main" id="{26639005-3307-487D-BED3-39BE116C1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95DC11F5-6F92-8BF2-5D70-08CAFBDA2E73}"/>
              </a:ext>
            </a:extLst>
          </p:cNvPr>
          <p:cNvSpPr txBox="1">
            <a:spLocks noChangeArrowheads="1"/>
          </p:cNvSpPr>
          <p:nvPr/>
        </p:nvSpPr>
        <p:spPr bwMode="auto">
          <a:xfrm>
            <a:off x="1905000" y="1143000"/>
            <a:ext cx="70104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spcAft>
                <a:spcPts val="1200"/>
              </a:spcAft>
              <a:buFontTx/>
              <a:buNone/>
            </a:pPr>
            <a:r>
              <a:rPr lang="en-CA" altLang="en-US" sz="1600" b="1" dirty="0">
                <a:latin typeface="Arial" panose="020B0604020202020204" pitchFamily="34" charset="0"/>
              </a:rPr>
              <a:t>July 10, 2025:</a:t>
            </a:r>
            <a:r>
              <a:rPr lang="en-CA" altLang="en-US" sz="1600" b="1" dirty="0">
                <a:solidFill>
                  <a:srgbClr val="FF0000"/>
                </a:solidFill>
                <a:latin typeface="Arial" panose="020B0604020202020204" pitchFamily="34" charset="0"/>
              </a:rPr>
              <a:t> </a:t>
            </a:r>
            <a:r>
              <a:rPr lang="en-US" sz="1600" dirty="0">
                <a:solidFill>
                  <a:srgbClr val="221F1F"/>
                </a:solidFill>
                <a:latin typeface="Arial" panose="020B0604020202020204" pitchFamily="34" charset="0"/>
              </a:rPr>
              <a:t>On July 10th, a worker was fatally injured when they were caught between decked logs that had rolled and a piece of heavy equipment in an area near Powell River, BC.</a:t>
            </a:r>
            <a:endParaRPr lang="en-US" sz="1600" b="0" i="0" u="none" strike="noStrike" baseline="0" dirty="0">
              <a:solidFill>
                <a:srgbClr val="221F1F"/>
              </a:solidFill>
              <a:latin typeface="Arial" panose="020B0604020202020204" pitchFamily="34" charset="0"/>
            </a:endParaRPr>
          </a:p>
          <a:p>
            <a:pPr>
              <a:spcBef>
                <a:spcPts val="0"/>
              </a:spcBef>
              <a:spcAft>
                <a:spcPts val="600"/>
              </a:spcAft>
              <a:buFontTx/>
              <a:buNone/>
            </a:pPr>
            <a:r>
              <a:rPr lang="en-US" altLang="en-US" sz="1600" u="sng" dirty="0">
                <a:latin typeface="Arial" panose="020B0604020202020204" pitchFamily="34" charset="0"/>
                <a:hlinkClick r:id="rId4"/>
              </a:rPr>
              <a:t>Fatality Alert – July 10, 2025</a:t>
            </a:r>
            <a:endParaRPr lang="en-US" altLang="en-US" sz="1600" u="sng" dirty="0">
              <a:latin typeface="Arial" panose="020B0604020202020204" pitchFamily="34" charset="0"/>
            </a:endParaRPr>
          </a:p>
          <a:p>
            <a:pPr>
              <a:spcBef>
                <a:spcPts val="0"/>
              </a:spcBef>
              <a:spcAft>
                <a:spcPts val="0"/>
              </a:spcAft>
              <a:buNone/>
            </a:pPr>
            <a:endParaRPr lang="en-CA" altLang="en-US" sz="1600" b="1" dirty="0">
              <a:latin typeface="Arial" panose="020B0604020202020204" pitchFamily="34" charset="0"/>
            </a:endParaRPr>
          </a:p>
          <a:p>
            <a:pPr>
              <a:spcBef>
                <a:spcPts val="0"/>
              </a:spcBef>
              <a:spcAft>
                <a:spcPts val="1200"/>
              </a:spcAft>
              <a:buNone/>
            </a:pPr>
            <a:r>
              <a:rPr lang="en-CA" altLang="en-US" sz="1600" b="1" dirty="0">
                <a:latin typeface="Arial" panose="020B0604020202020204" pitchFamily="34" charset="0"/>
              </a:rPr>
              <a:t>September 16, 2025:</a:t>
            </a:r>
            <a:r>
              <a:rPr lang="en-CA" altLang="en-US" sz="1600" b="1" dirty="0">
                <a:solidFill>
                  <a:srgbClr val="FF0000"/>
                </a:solidFill>
                <a:latin typeface="Arial" panose="020B0604020202020204" pitchFamily="34" charset="0"/>
              </a:rPr>
              <a:t> </a:t>
            </a:r>
            <a:r>
              <a:rPr lang="en-US" altLang="en-US" sz="1600" dirty="0">
                <a:latin typeface="Arial" panose="020B0604020202020204" pitchFamily="34" charset="0"/>
              </a:rPr>
              <a:t>On September 16th, a skidder operator was fatally injured when their skidder rolled down a steep slope in an area north of Revelstoke, BC.</a:t>
            </a:r>
          </a:p>
          <a:p>
            <a:pPr>
              <a:spcBef>
                <a:spcPts val="0"/>
              </a:spcBef>
              <a:spcAft>
                <a:spcPts val="1200"/>
              </a:spcAft>
              <a:buNone/>
            </a:pPr>
            <a:r>
              <a:rPr lang="en-US" altLang="en-US" sz="1600" u="sng" dirty="0">
                <a:latin typeface="Arial" panose="020B0604020202020204" pitchFamily="34" charset="0"/>
                <a:hlinkClick r:id="rId5"/>
              </a:rPr>
              <a:t>Fatality Alert – September 16, 2025</a:t>
            </a:r>
            <a:endParaRPr lang="en-US" altLang="en-US" sz="1600" u="sng" dirty="0">
              <a:latin typeface="Arial" panose="020B0604020202020204" pitchFamily="34" charset="0"/>
            </a:endParaRPr>
          </a:p>
          <a:p>
            <a:pPr>
              <a:spcBef>
                <a:spcPts val="0"/>
              </a:spcBef>
              <a:spcAft>
                <a:spcPts val="0"/>
              </a:spcAft>
              <a:buNone/>
            </a:pPr>
            <a:endParaRPr lang="en-US" altLang="en-US" sz="1600" u="sng" dirty="0">
              <a:latin typeface="Arial" panose="020B0604020202020204" pitchFamily="34" charset="0"/>
            </a:endParaRPr>
          </a:p>
          <a:p>
            <a:pPr>
              <a:spcBef>
                <a:spcPts val="0"/>
              </a:spcBef>
              <a:spcAft>
                <a:spcPts val="1200"/>
              </a:spcAft>
              <a:buNone/>
            </a:pPr>
            <a:r>
              <a:rPr lang="en-CA" altLang="en-US" sz="1600" b="1" dirty="0">
                <a:latin typeface="Arial" panose="020B0604020202020204" pitchFamily="34" charset="0"/>
              </a:rPr>
              <a:t>December 2, 2025:</a:t>
            </a:r>
            <a:r>
              <a:rPr lang="en-CA" altLang="en-US" sz="1600" b="1" dirty="0">
                <a:solidFill>
                  <a:srgbClr val="FF0000"/>
                </a:solidFill>
                <a:latin typeface="Arial" panose="020B0604020202020204" pitchFamily="34" charset="0"/>
              </a:rPr>
              <a:t> </a:t>
            </a:r>
            <a:r>
              <a:rPr lang="en-US" altLang="en-US" sz="1600" dirty="0">
                <a:latin typeface="Arial" panose="020B0604020202020204" pitchFamily="34" charset="0"/>
              </a:rPr>
              <a:t>On December 2nd, a worker was fatally injured while working on a cable yarding block near Prince George, BC. </a:t>
            </a:r>
          </a:p>
          <a:p>
            <a:pPr>
              <a:spcBef>
                <a:spcPts val="0"/>
              </a:spcBef>
              <a:spcAft>
                <a:spcPts val="0"/>
              </a:spcAft>
              <a:buNone/>
            </a:pPr>
            <a:r>
              <a:rPr lang="en-US" altLang="en-US" sz="1600" u="sng" dirty="0">
                <a:latin typeface="Arial" panose="020B0604020202020204" pitchFamily="34" charset="0"/>
                <a:hlinkClick r:id="rId6"/>
              </a:rPr>
              <a:t>Fatality Alert – December 2, 2025</a:t>
            </a:r>
            <a:endParaRPr lang="en-CA" altLang="en-US" sz="1600" b="1" dirty="0">
              <a:latin typeface="Arial" panose="020B0604020202020204" pitchFamily="34" charset="0"/>
            </a:endParaRPr>
          </a:p>
        </p:txBody>
      </p:sp>
    </p:spTree>
    <p:extLst>
      <p:ext uri="{BB962C8B-B14F-4D97-AF65-F5344CB8AC3E}">
        <p14:creationId xmlns:p14="http://schemas.microsoft.com/office/powerpoint/2010/main" val="181656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F7720B4E-8EE0-4E8A-BB63-574F56C7B29D}"/>
              </a:ext>
            </a:extLst>
          </p:cNvPr>
          <p:cNvSpPr txBox="1">
            <a:spLocks noChangeArrowheads="1"/>
          </p:cNvSpPr>
          <p:nvPr/>
        </p:nvSpPr>
        <p:spPr bwMode="auto">
          <a:xfrm>
            <a:off x="1905000" y="298807"/>
            <a:ext cx="419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latin typeface="Arial" panose="020B0604020202020204" pitchFamily="34" charset="0"/>
                <a:ea typeface="Verdana" panose="020B0604030504040204" pitchFamily="34" charset="0"/>
                <a:cs typeface="Arial" panose="020B0604020202020204" pitchFamily="34" charset="0"/>
              </a:rPr>
              <a:t>Staying Safe</a:t>
            </a:r>
          </a:p>
        </p:txBody>
      </p:sp>
      <p:pic>
        <p:nvPicPr>
          <p:cNvPr id="9219" name="Picture 6" descr="douglas_fir a.png">
            <a:extLst>
              <a:ext uri="{FF2B5EF4-FFF2-40B4-BE49-F238E27FC236}">
                <a16:creationId xmlns:a16="http://schemas.microsoft.com/office/drawing/2014/main" id="{93A8C447-7A73-4354-AB1B-872CEA887158}"/>
              </a:ext>
            </a:extLst>
          </p:cNvPr>
          <p:cNvPicPr>
            <a:picLocks noChangeAspect="1"/>
          </p:cNvPicPr>
          <p:nvPr/>
        </p:nvPicPr>
        <p:blipFill>
          <a:blip r:embed="rId3">
            <a:lum bright="30000" contrast="-48000"/>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6" descr="b and w long.jpg">
            <a:extLst>
              <a:ext uri="{FF2B5EF4-FFF2-40B4-BE49-F238E27FC236}">
                <a16:creationId xmlns:a16="http://schemas.microsoft.com/office/drawing/2014/main" id="{A97A7C46-803C-49A0-889C-12E111DB7F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1" name="Rectangle 7">
            <a:extLst>
              <a:ext uri="{FF2B5EF4-FFF2-40B4-BE49-F238E27FC236}">
                <a16:creationId xmlns:a16="http://schemas.microsoft.com/office/drawing/2014/main" id="{08F0E1B7-DF74-4AAB-970D-E577BD685B24}"/>
              </a:ext>
            </a:extLst>
          </p:cNvPr>
          <p:cNvSpPr>
            <a:spLocks noChangeArrowheads="1"/>
          </p:cNvSpPr>
          <p:nvPr/>
        </p:nvSpPr>
        <p:spPr bwMode="auto">
          <a:xfrm>
            <a:off x="2709863" y="2206625"/>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a:p>
            <a:pPr eaLnBrk="1" hangingPunct="1">
              <a:spcBef>
                <a:spcPct val="0"/>
              </a:spcBef>
              <a:buFontTx/>
              <a:buNone/>
            </a:pPr>
            <a:endParaRPr lang="en-CA" altLang="en-US" sz="1800">
              <a:latin typeface="Arial" panose="020B0604020202020204" pitchFamily="34" charset="0"/>
            </a:endParaRPr>
          </a:p>
        </p:txBody>
      </p:sp>
      <p:sp>
        <p:nvSpPr>
          <p:cNvPr id="2" name="TextBox 1">
            <a:extLst>
              <a:ext uri="{FF2B5EF4-FFF2-40B4-BE49-F238E27FC236}">
                <a16:creationId xmlns:a16="http://schemas.microsoft.com/office/drawing/2014/main" id="{7EE32F5F-3BD9-4F52-9F14-45651E55BF0C}"/>
              </a:ext>
            </a:extLst>
          </p:cNvPr>
          <p:cNvSpPr txBox="1"/>
          <p:nvPr/>
        </p:nvSpPr>
        <p:spPr>
          <a:xfrm>
            <a:off x="1905000" y="1219200"/>
            <a:ext cx="6934200" cy="4985980"/>
          </a:xfrm>
          <a:prstGeom prst="rect">
            <a:avLst/>
          </a:prstGeom>
          <a:noFill/>
        </p:spPr>
        <p:txBody>
          <a:bodyPr>
            <a:spAutoFit/>
          </a:bodyPr>
          <a:lstStyle/>
          <a:p>
            <a:pPr>
              <a:defRPr/>
            </a:pPr>
            <a:r>
              <a:rPr lang="en-CA" dirty="0">
                <a:ea typeface="Verdana" panose="020B0604030504040204" pitchFamily="34" charset="0"/>
                <a:cs typeface="Arial" panose="020B0604020202020204" pitchFamily="34" charset="0"/>
              </a:rPr>
              <a:t>We all play a role in keeping ourselves and our co-workers safe. </a:t>
            </a:r>
          </a:p>
          <a:p>
            <a:pPr>
              <a:defRPr/>
            </a:pPr>
            <a:endParaRPr lang="en-CA" dirty="0">
              <a:ea typeface="Verdana" panose="020B0604030504040204" pitchFamily="34" charset="0"/>
              <a:cs typeface="Arial" panose="020B0604020202020204" pitchFamily="34" charset="0"/>
            </a:endParaRPr>
          </a:p>
          <a:p>
            <a:pPr>
              <a:defRPr/>
            </a:pPr>
            <a:r>
              <a:rPr lang="en-CA" dirty="0">
                <a:ea typeface="Verdana" panose="020B0604030504040204" pitchFamily="34" charset="0"/>
                <a:cs typeface="Arial" panose="020B0604020202020204" pitchFamily="34" charset="0"/>
              </a:rPr>
              <a:t>Take a moment to recognize how you can impact workplace safety:</a:t>
            </a:r>
          </a:p>
          <a:p>
            <a:pPr marL="285750" indent="-285750">
              <a:buFont typeface="Arial" pitchFamily="34" charset="0"/>
              <a:buChar char="•"/>
              <a:defRPr/>
            </a:pPr>
            <a:endParaRPr lang="en-CA" dirty="0">
              <a:ea typeface="Verdana" panose="020B0604030504040204" pitchFamily="34" charset="0"/>
              <a:cs typeface="Arial" panose="020B0604020202020204" pitchFamily="34" charset="0"/>
            </a:endParaRPr>
          </a:p>
          <a:p>
            <a:pPr marL="285750" indent="-285750">
              <a:spcAft>
                <a:spcPts val="1200"/>
              </a:spcAft>
              <a:buFont typeface="Arial" pitchFamily="34" charset="0"/>
              <a:buChar char="•"/>
              <a:defRPr/>
            </a:pPr>
            <a:r>
              <a:rPr lang="en-CA" b="1" dirty="0">
                <a:ea typeface="Verdana" panose="020B0604030504040204" pitchFamily="34" charset="0"/>
                <a:cs typeface="Arial" panose="020B0604020202020204" pitchFamily="34" charset="0"/>
              </a:rPr>
              <a:t>Report unsafe acts or conditions</a:t>
            </a:r>
            <a:r>
              <a:rPr lang="en-CA" dirty="0">
                <a:ea typeface="Verdana" panose="020B0604030504040204" pitchFamily="34" charset="0"/>
                <a:cs typeface="Arial" panose="020B0604020202020204" pitchFamily="34" charset="0"/>
              </a:rPr>
              <a:t> - don’t ignore it or think someone else will do it.</a:t>
            </a:r>
          </a:p>
          <a:p>
            <a:pPr marL="285750" indent="-285750">
              <a:spcAft>
                <a:spcPts val="1200"/>
              </a:spcAft>
              <a:buFont typeface="Arial" pitchFamily="34" charset="0"/>
              <a:buChar char="•"/>
              <a:defRPr/>
            </a:pPr>
            <a:r>
              <a:rPr lang="en-CA" b="1" dirty="0">
                <a:ea typeface="Verdana" panose="020B0604030504040204" pitchFamily="34" charset="0"/>
                <a:cs typeface="Arial" panose="020B0604020202020204" pitchFamily="34" charset="0"/>
              </a:rPr>
              <a:t>Be prepared for work </a:t>
            </a:r>
            <a:r>
              <a:rPr lang="en-CA" dirty="0">
                <a:ea typeface="Verdana" panose="020B0604030504040204" pitchFamily="34" charset="0"/>
                <a:cs typeface="Arial" panose="020B0604020202020204" pitchFamily="34" charset="0"/>
              </a:rPr>
              <a:t>– mentally and physically. Recognize when you are fatigued, rushed, distracted or complacent and may be making unsafe decisions. Stop and re-assess what you are about to do.</a:t>
            </a:r>
          </a:p>
          <a:p>
            <a:pPr marL="285750" indent="-285750">
              <a:spcAft>
                <a:spcPts val="1200"/>
              </a:spcAft>
              <a:buFont typeface="Arial" pitchFamily="34" charset="0"/>
              <a:buChar char="•"/>
              <a:defRPr/>
            </a:pPr>
            <a:r>
              <a:rPr lang="en-CA" b="1" dirty="0">
                <a:ea typeface="Verdana" panose="020B0604030504040204" pitchFamily="34" charset="0"/>
                <a:cs typeface="Arial" panose="020B0604020202020204" pitchFamily="34" charset="0"/>
              </a:rPr>
              <a:t>Take an active role </a:t>
            </a:r>
            <a:r>
              <a:rPr lang="en-CA" dirty="0">
                <a:ea typeface="Verdana" panose="020B0604030504040204" pitchFamily="34" charset="0"/>
                <a:cs typeface="Arial" panose="020B0604020202020204" pitchFamily="34" charset="0"/>
              </a:rPr>
              <a:t>in your crew members well-being. If a co-worker is distracted or otherwise unfit for work, talk to them or your supervisor. An injured worker impacts us all.</a:t>
            </a:r>
          </a:p>
          <a:p>
            <a:pPr marL="285750" indent="-285750">
              <a:spcAft>
                <a:spcPts val="1200"/>
              </a:spcAft>
              <a:buFont typeface="Arial" pitchFamily="34" charset="0"/>
              <a:buChar char="•"/>
              <a:defRPr/>
            </a:pPr>
            <a:r>
              <a:rPr lang="en-CA" b="1" dirty="0">
                <a:ea typeface="Verdana" panose="020B0604030504040204" pitchFamily="34" charset="0"/>
                <a:cs typeface="Arial" panose="020B0604020202020204" pitchFamily="34" charset="0"/>
              </a:rPr>
              <a:t>Ask for assistance </a:t>
            </a:r>
            <a:r>
              <a:rPr lang="en-CA" dirty="0">
                <a:ea typeface="Verdana" panose="020B0604030504040204" pitchFamily="34" charset="0"/>
                <a:cs typeface="Arial" panose="020B0604020202020204" pitchFamily="34" charset="0"/>
              </a:rPr>
              <a:t>– talk to your supervisor if you are unsure of how to proceed or need additional support.</a:t>
            </a:r>
            <a:endParaRPr lang="en-CA"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75E1F30D-6C5B-41C3-A344-0FD7EAF1BE5C}"/>
              </a:ext>
            </a:extLst>
          </p:cNvPr>
          <p:cNvSpPr txBox="1">
            <a:spLocks noChangeArrowheads="1"/>
          </p:cNvSpPr>
          <p:nvPr/>
        </p:nvSpPr>
        <p:spPr bwMode="auto">
          <a:xfrm>
            <a:off x="1883979" y="1541191"/>
            <a:ext cx="3501934" cy="4478149"/>
          </a:xfrm>
          <a:prstGeom prst="rect">
            <a:avLst/>
          </a:prstGeom>
          <a:noFill/>
          <a:ln w="9525">
            <a:noFill/>
            <a:miter lim="800000"/>
            <a:headEnd/>
            <a:tailEnd/>
          </a:ln>
        </p:spPr>
        <p:txBody>
          <a:bodyPr wrap="square">
            <a:spAutoFit/>
          </a:bodyPr>
          <a:lstStyle/>
          <a:p>
            <a:pPr>
              <a:defRPr/>
            </a:pPr>
            <a:r>
              <a:rPr lang="en-US" sz="1500" dirty="0">
                <a:cs typeface="Arial" panose="020B0604020202020204" pitchFamily="34" charset="0"/>
              </a:rPr>
              <a:t>I could have saved a life that day,</a:t>
            </a:r>
          </a:p>
          <a:p>
            <a:pPr>
              <a:defRPr/>
            </a:pPr>
            <a:r>
              <a:rPr lang="en-US" sz="1500" dirty="0">
                <a:cs typeface="Arial" panose="020B0604020202020204" pitchFamily="34" charset="0"/>
              </a:rPr>
              <a:t>But I chose to look the other way.</a:t>
            </a:r>
          </a:p>
          <a:p>
            <a:pPr>
              <a:defRPr/>
            </a:pPr>
            <a:r>
              <a:rPr lang="en-US" sz="1500" dirty="0">
                <a:cs typeface="Arial" panose="020B0604020202020204" pitchFamily="34" charset="0"/>
              </a:rPr>
              <a:t>It wasn't that I didn't care,</a:t>
            </a:r>
          </a:p>
          <a:p>
            <a:pPr>
              <a:defRPr/>
            </a:pPr>
            <a:r>
              <a:rPr lang="en-US" sz="1500" dirty="0">
                <a:cs typeface="Arial" panose="020B0604020202020204" pitchFamily="34" charset="0"/>
              </a:rPr>
              <a:t>I had the time, and I was there.</a:t>
            </a:r>
          </a:p>
          <a:p>
            <a:pPr>
              <a:defRPr/>
            </a:pPr>
            <a:r>
              <a:rPr lang="en-US" sz="1500" dirty="0">
                <a:cs typeface="Arial" panose="020B0604020202020204" pitchFamily="34" charset="0"/>
              </a:rPr>
              <a:t> </a:t>
            </a:r>
          </a:p>
          <a:p>
            <a:pPr>
              <a:defRPr/>
            </a:pPr>
            <a:r>
              <a:rPr lang="en-US" sz="1500" dirty="0">
                <a:cs typeface="Arial" panose="020B0604020202020204" pitchFamily="34" charset="0"/>
              </a:rPr>
              <a:t>But I didn't want to seem a fool,</a:t>
            </a:r>
          </a:p>
          <a:p>
            <a:pPr>
              <a:defRPr/>
            </a:pPr>
            <a:r>
              <a:rPr lang="en-US" sz="1500" dirty="0">
                <a:cs typeface="Arial" panose="020B0604020202020204" pitchFamily="34" charset="0"/>
              </a:rPr>
              <a:t>Or argue over a safety rule.</a:t>
            </a:r>
          </a:p>
          <a:p>
            <a:pPr>
              <a:defRPr/>
            </a:pPr>
            <a:r>
              <a:rPr lang="en-US" sz="1500" dirty="0">
                <a:cs typeface="Arial" panose="020B0604020202020204" pitchFamily="34" charset="0"/>
              </a:rPr>
              <a:t>I knew he'd done the job before,</a:t>
            </a:r>
          </a:p>
          <a:p>
            <a:pPr>
              <a:defRPr/>
            </a:pPr>
            <a:r>
              <a:rPr lang="en-US" sz="1500" dirty="0">
                <a:cs typeface="Arial" panose="020B0604020202020204" pitchFamily="34" charset="0"/>
              </a:rPr>
              <a:t>If I spoke up, he might get sore.</a:t>
            </a:r>
          </a:p>
          <a:p>
            <a:pPr>
              <a:defRPr/>
            </a:pPr>
            <a:r>
              <a:rPr lang="en-US" sz="1500" dirty="0">
                <a:cs typeface="Arial" panose="020B0604020202020204" pitchFamily="34" charset="0"/>
              </a:rPr>
              <a:t> </a:t>
            </a:r>
          </a:p>
          <a:p>
            <a:pPr>
              <a:defRPr/>
            </a:pPr>
            <a:r>
              <a:rPr lang="en-US" sz="1500" dirty="0">
                <a:cs typeface="Arial" panose="020B0604020202020204" pitchFamily="34" charset="0"/>
              </a:rPr>
              <a:t>The chances didn't seem that bad, </a:t>
            </a:r>
          </a:p>
          <a:p>
            <a:pPr>
              <a:defRPr/>
            </a:pPr>
            <a:r>
              <a:rPr lang="en-US" sz="1500" dirty="0">
                <a:cs typeface="Arial" panose="020B0604020202020204" pitchFamily="34" charset="0"/>
              </a:rPr>
              <a:t>I'd done the same, He knew I had.</a:t>
            </a:r>
          </a:p>
          <a:p>
            <a:pPr>
              <a:defRPr/>
            </a:pPr>
            <a:r>
              <a:rPr lang="en-US" sz="1500" dirty="0">
                <a:cs typeface="Arial" panose="020B0604020202020204" pitchFamily="34" charset="0"/>
              </a:rPr>
              <a:t>So I shook my head and walked on by,</a:t>
            </a:r>
          </a:p>
          <a:p>
            <a:pPr>
              <a:defRPr/>
            </a:pPr>
            <a:r>
              <a:rPr lang="en-US" sz="1500" dirty="0">
                <a:cs typeface="Arial" panose="020B0604020202020204" pitchFamily="34" charset="0"/>
              </a:rPr>
              <a:t>He knew the risks as well as I.</a:t>
            </a:r>
          </a:p>
          <a:p>
            <a:pPr>
              <a:defRPr/>
            </a:pPr>
            <a:r>
              <a:rPr lang="en-US" sz="1500" dirty="0">
                <a:cs typeface="Arial" panose="020B0604020202020204" pitchFamily="34" charset="0"/>
              </a:rPr>
              <a:t> </a:t>
            </a:r>
          </a:p>
          <a:p>
            <a:pPr>
              <a:defRPr/>
            </a:pPr>
            <a:r>
              <a:rPr lang="en-US" sz="1500" dirty="0">
                <a:cs typeface="Arial" panose="020B0604020202020204" pitchFamily="34" charset="0"/>
              </a:rPr>
              <a:t>He took the chance, I closed an eye,</a:t>
            </a:r>
          </a:p>
          <a:p>
            <a:pPr>
              <a:defRPr/>
            </a:pPr>
            <a:r>
              <a:rPr lang="en-US" sz="1500" dirty="0">
                <a:cs typeface="Arial" panose="020B0604020202020204" pitchFamily="34" charset="0"/>
              </a:rPr>
              <a:t>And with that act, I let him die.</a:t>
            </a:r>
          </a:p>
          <a:p>
            <a:pPr>
              <a:defRPr/>
            </a:pPr>
            <a:r>
              <a:rPr lang="en-US" sz="1500" dirty="0">
                <a:cs typeface="Arial" panose="020B0604020202020204" pitchFamily="34" charset="0"/>
              </a:rPr>
              <a:t>I could have saved a life that day,</a:t>
            </a:r>
          </a:p>
          <a:p>
            <a:pPr>
              <a:defRPr/>
            </a:pPr>
            <a:r>
              <a:rPr lang="en-US" sz="1500" dirty="0">
                <a:cs typeface="Arial" panose="020B0604020202020204" pitchFamily="34" charset="0"/>
              </a:rPr>
              <a:t>But I chose to look the other way.</a:t>
            </a:r>
            <a:endParaRPr lang="en-US" sz="1500" dirty="0">
              <a:latin typeface="Arial" charset="0"/>
            </a:endParaRPr>
          </a:p>
        </p:txBody>
      </p:sp>
      <p:sp>
        <p:nvSpPr>
          <p:cNvPr id="5" name="TextBox 4">
            <a:extLst>
              <a:ext uri="{FF2B5EF4-FFF2-40B4-BE49-F238E27FC236}">
                <a16:creationId xmlns:a16="http://schemas.microsoft.com/office/drawing/2014/main" id="{AF0B952E-3FA4-4E45-9530-4AE25A189B73}"/>
              </a:ext>
            </a:extLst>
          </p:cNvPr>
          <p:cNvSpPr txBox="1"/>
          <p:nvPr/>
        </p:nvSpPr>
        <p:spPr>
          <a:xfrm>
            <a:off x="1905000" y="956416"/>
            <a:ext cx="3501934" cy="307777"/>
          </a:xfrm>
          <a:prstGeom prst="rect">
            <a:avLst/>
          </a:prstGeom>
          <a:noFill/>
        </p:spPr>
        <p:txBody>
          <a:bodyPr wrap="square">
            <a:spAutoFit/>
          </a:bodyPr>
          <a:lstStyle/>
          <a:p>
            <a:pPr>
              <a:defRPr/>
            </a:pPr>
            <a:r>
              <a:rPr lang="en-US" sz="1400" b="1" dirty="0">
                <a:cs typeface="Arial" panose="020B0604020202020204" pitchFamily="34" charset="0"/>
              </a:rPr>
              <a:t>By Don Merrell</a:t>
            </a:r>
            <a:endParaRPr lang="en-US" sz="1200" dirty="0">
              <a:cs typeface="Arial" panose="020B0604020202020204" pitchFamily="34" charset="0"/>
            </a:endParaRPr>
          </a:p>
        </p:txBody>
      </p:sp>
      <p:pic>
        <p:nvPicPr>
          <p:cNvPr id="10244" name="Picture 7" descr="douglas_fir 1s.png">
            <a:extLst>
              <a:ext uri="{FF2B5EF4-FFF2-40B4-BE49-F238E27FC236}">
                <a16:creationId xmlns:a16="http://schemas.microsoft.com/office/drawing/2014/main" id="{58C775F1-F329-482A-8FDC-2B8DEF78A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CFFA254A-CB26-49C3-AFD7-259FAA5A693E}"/>
              </a:ext>
            </a:extLst>
          </p:cNvPr>
          <p:cNvSpPr txBox="1">
            <a:spLocks noChangeArrowheads="1"/>
          </p:cNvSpPr>
          <p:nvPr/>
        </p:nvSpPr>
        <p:spPr bwMode="auto">
          <a:xfrm>
            <a:off x="5572058" y="1541191"/>
            <a:ext cx="3429000" cy="3323987"/>
          </a:xfrm>
          <a:prstGeom prst="rect">
            <a:avLst/>
          </a:prstGeom>
          <a:noFill/>
          <a:ln w="9525">
            <a:noFill/>
            <a:miter lim="800000"/>
            <a:headEnd/>
            <a:tailEnd/>
          </a:ln>
        </p:spPr>
        <p:txBody>
          <a:bodyPr wrap="square">
            <a:spAutoFit/>
          </a:bodyPr>
          <a:lstStyle/>
          <a:p>
            <a:pPr>
              <a:defRPr/>
            </a:pPr>
            <a:r>
              <a:rPr lang="en-US" sz="1500" dirty="0">
                <a:cs typeface="Arial" panose="020B0604020202020204" pitchFamily="34" charset="0"/>
              </a:rPr>
              <a:t>Now every time I see his wife,</a:t>
            </a:r>
          </a:p>
          <a:p>
            <a:pPr>
              <a:defRPr/>
            </a:pPr>
            <a:r>
              <a:rPr lang="en-US" sz="1500" dirty="0">
                <a:cs typeface="Arial" panose="020B0604020202020204" pitchFamily="34" charset="0"/>
              </a:rPr>
              <a:t>I'll know, I should have saved his life.</a:t>
            </a:r>
          </a:p>
          <a:p>
            <a:pPr>
              <a:defRPr/>
            </a:pPr>
            <a:r>
              <a:rPr lang="en-US" sz="1500" dirty="0">
                <a:cs typeface="Arial" panose="020B0604020202020204" pitchFamily="34" charset="0"/>
              </a:rPr>
              <a:t>That guilt is something I must bear,</a:t>
            </a:r>
          </a:p>
          <a:p>
            <a:pPr>
              <a:defRPr/>
            </a:pPr>
            <a:r>
              <a:rPr lang="en-US" sz="1500" dirty="0">
                <a:cs typeface="Arial" panose="020B0604020202020204" pitchFamily="34" charset="0"/>
              </a:rPr>
              <a:t>But it isn't something you need share.</a:t>
            </a:r>
          </a:p>
          <a:p>
            <a:pPr>
              <a:defRPr/>
            </a:pPr>
            <a:r>
              <a:rPr lang="en-US" sz="1500" dirty="0">
                <a:cs typeface="Arial" panose="020B0604020202020204" pitchFamily="34" charset="0"/>
              </a:rPr>
              <a:t> </a:t>
            </a:r>
          </a:p>
          <a:p>
            <a:pPr>
              <a:defRPr/>
            </a:pPr>
            <a:r>
              <a:rPr lang="en-US" sz="1500" dirty="0">
                <a:cs typeface="Arial" panose="020B0604020202020204" pitchFamily="34" charset="0"/>
              </a:rPr>
              <a:t>If you see a risk that others take, </a:t>
            </a:r>
          </a:p>
          <a:p>
            <a:pPr>
              <a:defRPr/>
            </a:pPr>
            <a:r>
              <a:rPr lang="en-US" sz="1500" dirty="0">
                <a:cs typeface="Arial" panose="020B0604020202020204" pitchFamily="34" charset="0"/>
              </a:rPr>
              <a:t>That puts their health or life at stake.</a:t>
            </a:r>
          </a:p>
          <a:p>
            <a:pPr>
              <a:defRPr/>
            </a:pPr>
            <a:r>
              <a:rPr lang="en-US" sz="1500" dirty="0">
                <a:cs typeface="Arial" panose="020B0604020202020204" pitchFamily="34" charset="0"/>
              </a:rPr>
              <a:t>The question asked, or thing you say,</a:t>
            </a:r>
          </a:p>
          <a:p>
            <a:pPr>
              <a:defRPr/>
            </a:pPr>
            <a:r>
              <a:rPr lang="en-US" sz="1500" dirty="0">
                <a:cs typeface="Arial" panose="020B0604020202020204" pitchFamily="34" charset="0"/>
              </a:rPr>
              <a:t>Could help them live another day.</a:t>
            </a:r>
          </a:p>
          <a:p>
            <a:pPr>
              <a:defRPr/>
            </a:pPr>
            <a:r>
              <a:rPr lang="en-US" sz="1500" dirty="0">
                <a:cs typeface="Arial" panose="020B0604020202020204" pitchFamily="34" charset="0"/>
              </a:rPr>
              <a:t> </a:t>
            </a:r>
          </a:p>
          <a:p>
            <a:pPr>
              <a:defRPr/>
            </a:pPr>
            <a:r>
              <a:rPr lang="en-US" sz="1500" dirty="0">
                <a:cs typeface="Arial" panose="020B0604020202020204" pitchFamily="34" charset="0"/>
              </a:rPr>
              <a:t>If you see a risk and walk away,</a:t>
            </a:r>
          </a:p>
          <a:p>
            <a:pPr>
              <a:defRPr/>
            </a:pPr>
            <a:r>
              <a:rPr lang="en-US" sz="1500" dirty="0">
                <a:cs typeface="Arial" panose="020B0604020202020204" pitchFamily="34" charset="0"/>
              </a:rPr>
              <a:t>Then hope you never have to say,</a:t>
            </a:r>
          </a:p>
          <a:p>
            <a:pPr>
              <a:defRPr/>
            </a:pPr>
            <a:r>
              <a:rPr lang="en-US" sz="1500" dirty="0">
                <a:cs typeface="Arial" panose="020B0604020202020204" pitchFamily="34" charset="0"/>
              </a:rPr>
              <a:t>I could have saved a life that day,</a:t>
            </a:r>
          </a:p>
          <a:p>
            <a:pPr>
              <a:defRPr/>
            </a:pPr>
            <a:r>
              <a:rPr lang="en-US" sz="1500" dirty="0">
                <a:cs typeface="Arial" panose="020B0604020202020204" pitchFamily="34" charset="0"/>
              </a:rPr>
              <a:t>But I chose, to look the other way.</a:t>
            </a:r>
            <a:endParaRPr lang="en-US" sz="1500" dirty="0">
              <a:latin typeface="Arial" charset="0"/>
            </a:endParaRPr>
          </a:p>
        </p:txBody>
      </p:sp>
      <p:sp>
        <p:nvSpPr>
          <p:cNvPr id="2" name="TextBox 1">
            <a:extLst>
              <a:ext uri="{FF2B5EF4-FFF2-40B4-BE49-F238E27FC236}">
                <a16:creationId xmlns:a16="http://schemas.microsoft.com/office/drawing/2014/main" id="{F44EC870-4FD9-49E8-8044-E1255961945F}"/>
              </a:ext>
            </a:extLst>
          </p:cNvPr>
          <p:cNvSpPr txBox="1"/>
          <p:nvPr/>
        </p:nvSpPr>
        <p:spPr>
          <a:xfrm>
            <a:off x="1905000" y="393412"/>
            <a:ext cx="6934200" cy="584775"/>
          </a:xfrm>
          <a:prstGeom prst="rect">
            <a:avLst/>
          </a:prstGeom>
          <a:noFill/>
        </p:spPr>
        <p:txBody>
          <a:bodyPr wrap="square" rtlCol="0">
            <a:spAutoFit/>
          </a:bodyPr>
          <a:lstStyle/>
          <a:p>
            <a:r>
              <a:rPr lang="en-US" sz="3200" b="1" i="0" u="none" strike="noStrike" baseline="0" dirty="0">
                <a:solidFill>
                  <a:srgbClr val="000000"/>
                </a:solidFill>
                <a:cs typeface="Arial" panose="020B0604020202020204" pitchFamily="34" charset="0"/>
              </a:rPr>
              <a:t>I Chose to Look The Other Way </a:t>
            </a:r>
            <a:endParaRPr lang="en-CA" sz="3200" dirty="0">
              <a:cs typeface="Arial" panose="020B0604020202020204" pitchFamily="34" charset="0"/>
            </a:endParaRPr>
          </a:p>
        </p:txBody>
      </p:sp>
      <p:cxnSp>
        <p:nvCxnSpPr>
          <p:cNvPr id="9" name="Straight Connector 8">
            <a:extLst>
              <a:ext uri="{FF2B5EF4-FFF2-40B4-BE49-F238E27FC236}">
                <a16:creationId xmlns:a16="http://schemas.microsoft.com/office/drawing/2014/main" id="{9578504C-78BF-41D3-BC76-C07909A3C334}"/>
              </a:ext>
            </a:extLst>
          </p:cNvPr>
          <p:cNvCxnSpPr>
            <a:cxnSpLocks/>
          </p:cNvCxnSpPr>
          <p:nvPr/>
        </p:nvCxnSpPr>
        <p:spPr>
          <a:xfrm>
            <a:off x="6181658" y="5122591"/>
            <a:ext cx="1744980" cy="0"/>
          </a:xfrm>
          <a:prstGeom prst="line">
            <a:avLst/>
          </a:prstGeom>
          <a:ln w="38100"/>
          <a:effectLst>
            <a:reflection blurRad="6350" stA="52000" endA="300" endPos="35000" dir="5400000" sy="-100000" algn="bl" rotWithShape="0"/>
          </a:effec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BC823786-CF39-4CEA-B6F8-E85A4C06DFC1}"/>
              </a:ext>
            </a:extLst>
          </p:cNvPr>
          <p:cNvSpPr txBox="1">
            <a:spLocks noChangeArrowheads="1"/>
          </p:cNvSpPr>
          <p:nvPr/>
        </p:nvSpPr>
        <p:spPr bwMode="auto">
          <a:xfrm>
            <a:off x="1904161" y="1143000"/>
            <a:ext cx="6553200" cy="320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endParaRPr lang="en-US" altLang="en-US" sz="1200" i="1"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spcAft>
                <a:spcPts val="0"/>
              </a:spcAft>
              <a:buFontTx/>
              <a:buNone/>
            </a:pPr>
            <a:r>
              <a:rPr lang="en-US" altLang="en-US" sz="1800" b="1" dirty="0">
                <a:latin typeface="Arial" panose="020B0604020202020204" pitchFamily="34" charset="0"/>
                <a:ea typeface="Verdana" panose="020B0604030504040204" pitchFamily="34" charset="0"/>
                <a:cs typeface="Arial" panose="020B0604020202020204" pitchFamily="34" charset="0"/>
              </a:rPr>
              <a:t>Day of Mourning website </a:t>
            </a:r>
          </a:p>
          <a:p>
            <a:pPr eaLnBrk="1" hangingPunct="1">
              <a:spcBef>
                <a:spcPct val="0"/>
              </a:spcBef>
              <a:spcAft>
                <a:spcPts val="0"/>
              </a:spcAft>
              <a:buFontTx/>
              <a:buNone/>
            </a:pPr>
            <a:r>
              <a:rPr lang="en-US" altLang="en-US" sz="1800" dirty="0">
                <a:latin typeface="Arial" panose="020B0604020202020204" pitchFamily="34" charset="0"/>
                <a:ea typeface="Verdana" panose="020B0604030504040204" pitchFamily="34" charset="0"/>
                <a:cs typeface="Arial" panose="020B0604020202020204" pitchFamily="34" charset="0"/>
                <a:hlinkClick r:id="rId3"/>
              </a:rPr>
              <a:t>www.dayofmourning.bc.ca</a:t>
            </a:r>
            <a:endParaRPr lang="en-US" altLang="en-US" sz="1800" dirty="0">
              <a:latin typeface="Arial" panose="020B0604020202020204" pitchFamily="34" charset="0"/>
              <a:ea typeface="Verdana" panose="020B0604030504040204" pitchFamily="34" charset="0"/>
              <a:cs typeface="Arial" panose="020B0604020202020204" pitchFamily="34" charset="0"/>
            </a:endParaRPr>
          </a:p>
          <a:p>
            <a:pPr eaLnBrk="1" hangingPunct="1">
              <a:spcBef>
                <a:spcPct val="0"/>
              </a:spcBef>
              <a:spcAft>
                <a:spcPts val="0"/>
              </a:spcAft>
              <a:buFontTx/>
              <a:buNone/>
            </a:pPr>
            <a:endParaRPr lang="en-US" altLang="en-US" sz="1800" dirty="0">
              <a:latin typeface="Arial" panose="020B0604020202020204" pitchFamily="34" charset="0"/>
              <a:ea typeface="Verdana" panose="020B0604030504040204" pitchFamily="34" charset="0"/>
              <a:cs typeface="Arial" panose="020B0604020202020204" pitchFamily="34" charset="0"/>
            </a:endParaRPr>
          </a:p>
          <a:p>
            <a:pPr eaLnBrk="1" hangingPunct="1">
              <a:spcBef>
                <a:spcPct val="0"/>
              </a:spcBef>
              <a:spcAft>
                <a:spcPts val="0"/>
              </a:spcAft>
              <a:buFontTx/>
              <a:buNone/>
            </a:pPr>
            <a:r>
              <a:rPr lang="en-US" altLang="en-US" sz="1800" b="1" dirty="0">
                <a:latin typeface="Arial" panose="020B0604020202020204" pitchFamily="34" charset="0"/>
                <a:ea typeface="Verdana" panose="020B0604030504040204" pitchFamily="34" charset="0"/>
                <a:cs typeface="Arial" panose="020B0604020202020204" pitchFamily="34" charset="0"/>
              </a:rPr>
              <a:t>Canadian Center for Occupational Health and Safety   </a:t>
            </a:r>
          </a:p>
          <a:p>
            <a:pPr eaLnBrk="1" hangingPunct="1">
              <a:spcBef>
                <a:spcPct val="0"/>
              </a:spcBef>
              <a:spcAft>
                <a:spcPts val="0"/>
              </a:spcAft>
              <a:buFontTx/>
              <a:buNone/>
            </a:pPr>
            <a:r>
              <a:rPr lang="en-US" altLang="en-US" sz="1800" dirty="0">
                <a:latin typeface="Arial" panose="020B0604020202020204" pitchFamily="34" charset="0"/>
                <a:ea typeface="Verdana" panose="020B0604030504040204" pitchFamily="34" charset="0"/>
                <a:cs typeface="Arial" panose="020B0604020202020204" pitchFamily="34" charset="0"/>
                <a:hlinkClick r:id="rId4"/>
              </a:rPr>
              <a:t>www.ccohs.ca/events/mourning</a:t>
            </a:r>
            <a:endParaRPr lang="en-US" altLang="en-US" sz="1800" dirty="0">
              <a:latin typeface="Arial" panose="020B0604020202020204" pitchFamily="34" charset="0"/>
              <a:ea typeface="Verdana" panose="020B0604030504040204" pitchFamily="34" charset="0"/>
              <a:cs typeface="Arial" panose="020B0604020202020204" pitchFamily="34" charset="0"/>
            </a:endParaRPr>
          </a:p>
          <a:p>
            <a:pPr eaLnBrk="1" hangingPunct="1">
              <a:spcBef>
                <a:spcPct val="0"/>
              </a:spcBef>
              <a:spcAft>
                <a:spcPts val="0"/>
              </a:spcAft>
              <a:buFontTx/>
              <a:buNone/>
            </a:pPr>
            <a:endParaRPr lang="en-US" altLang="en-US" sz="1800" dirty="0">
              <a:latin typeface="Arial" panose="020B0604020202020204" pitchFamily="34" charset="0"/>
              <a:ea typeface="Verdana" panose="020B0604030504040204" pitchFamily="34" charset="0"/>
              <a:cs typeface="Arial" panose="020B0604020202020204" pitchFamily="34" charset="0"/>
            </a:endParaRPr>
          </a:p>
          <a:p>
            <a:pPr eaLnBrk="1" hangingPunct="1">
              <a:spcBef>
                <a:spcPct val="0"/>
              </a:spcBef>
              <a:spcAft>
                <a:spcPts val="0"/>
              </a:spcAft>
              <a:buFontTx/>
              <a:buNone/>
            </a:pPr>
            <a:r>
              <a:rPr lang="en-US" altLang="en-US" sz="1800" b="1" dirty="0">
                <a:latin typeface="Arial" panose="020B0604020202020204" pitchFamily="34" charset="0"/>
                <a:ea typeface="Verdana" panose="020B0604030504040204" pitchFamily="34" charset="0"/>
                <a:cs typeface="Arial" panose="020B0604020202020204" pitchFamily="34" charset="0"/>
              </a:rPr>
              <a:t>BC Forest Safety Council – Day of Mourning </a:t>
            </a:r>
          </a:p>
          <a:p>
            <a:pPr eaLnBrk="1" hangingPunct="1">
              <a:spcBef>
                <a:spcPct val="0"/>
              </a:spcBef>
              <a:spcAft>
                <a:spcPts val="0"/>
              </a:spcAft>
              <a:buFontTx/>
              <a:buNone/>
            </a:pPr>
            <a:r>
              <a:rPr lang="en-US" altLang="en-US" sz="1800" dirty="0">
                <a:latin typeface="Arial" panose="020B0604020202020204" pitchFamily="34" charset="0"/>
                <a:ea typeface="Verdana" panose="020B0604030504040204" pitchFamily="34" charset="0"/>
                <a:cs typeface="Arial" panose="020B0604020202020204" pitchFamily="34" charset="0"/>
                <a:hlinkClick r:id="rId5"/>
              </a:rPr>
              <a:t>www.bcforestsafe.org/resource/day-of-mourning-april-28th/</a:t>
            </a:r>
            <a:endParaRPr lang="en-US" altLang="en-US" sz="1800" dirty="0">
              <a:latin typeface="Arial" panose="020B0604020202020204" pitchFamily="34" charset="0"/>
              <a:ea typeface="Verdana" panose="020B0604030504040204" pitchFamily="34" charset="0"/>
              <a:cs typeface="Arial" panose="020B0604020202020204" pitchFamily="34" charset="0"/>
            </a:endParaRPr>
          </a:p>
          <a:p>
            <a:pPr eaLnBrk="1" hangingPunct="1">
              <a:spcBef>
                <a:spcPct val="0"/>
              </a:spcBef>
              <a:spcAft>
                <a:spcPts val="0"/>
              </a:spcAft>
              <a:buFontTx/>
              <a:buNone/>
            </a:pPr>
            <a:endParaRPr lang="en-US" altLang="en-US" sz="1100" dirty="0"/>
          </a:p>
          <a:p>
            <a:pPr eaLnBrk="1" hangingPunct="1">
              <a:spcBef>
                <a:spcPct val="0"/>
              </a:spcBef>
              <a:spcAft>
                <a:spcPts val="1000"/>
              </a:spcAft>
              <a:buFontTx/>
              <a:buNone/>
            </a:pPr>
            <a:endParaRPr lang="en-US" altLang="en-US" sz="1100" dirty="0"/>
          </a:p>
          <a:p>
            <a:pPr eaLnBrk="1" hangingPunct="1">
              <a:spcBef>
                <a:spcPct val="0"/>
              </a:spcBef>
              <a:spcAft>
                <a:spcPts val="1000"/>
              </a:spcAft>
              <a:buFontTx/>
              <a:buNone/>
            </a:pPr>
            <a:endParaRPr lang="en-US" altLang="en-US" sz="1100" dirty="0"/>
          </a:p>
          <a:p>
            <a:pPr eaLnBrk="1" hangingPunct="1">
              <a:spcBef>
                <a:spcPct val="0"/>
              </a:spcBef>
              <a:spcAft>
                <a:spcPts val="1000"/>
              </a:spcAft>
              <a:buFontTx/>
              <a:buNone/>
            </a:pPr>
            <a:endParaRPr lang="en-US" altLang="en-US" sz="1100" dirty="0"/>
          </a:p>
          <a:p>
            <a:pPr eaLnBrk="1" hangingPunct="1">
              <a:spcBef>
                <a:spcPct val="0"/>
              </a:spcBef>
              <a:spcAft>
                <a:spcPts val="1000"/>
              </a:spcAft>
              <a:buFontTx/>
              <a:buNone/>
            </a:pPr>
            <a:endParaRPr lang="en-US" altLang="en-US" sz="1800" dirty="0">
              <a:latin typeface="Arial" panose="020B0604020202020204" pitchFamily="34" charset="0"/>
            </a:endParaRPr>
          </a:p>
        </p:txBody>
      </p:sp>
      <p:pic>
        <p:nvPicPr>
          <p:cNvPr id="11267" name="Picture 5" descr="douglas_fir 1s.png">
            <a:extLst>
              <a:ext uri="{FF2B5EF4-FFF2-40B4-BE49-F238E27FC236}">
                <a16:creationId xmlns:a16="http://schemas.microsoft.com/office/drawing/2014/main" id="{0DA16D1F-17E1-4C15-AB7B-A564282537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78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Box 4">
            <a:extLst>
              <a:ext uri="{FF2B5EF4-FFF2-40B4-BE49-F238E27FC236}">
                <a16:creationId xmlns:a16="http://schemas.microsoft.com/office/drawing/2014/main" id="{BED1327C-69C6-46C8-A613-18DD7A2CC6E3}"/>
              </a:ext>
            </a:extLst>
          </p:cNvPr>
          <p:cNvSpPr txBox="1">
            <a:spLocks noChangeArrowheads="1"/>
          </p:cNvSpPr>
          <p:nvPr/>
        </p:nvSpPr>
        <p:spPr bwMode="auto">
          <a:xfrm>
            <a:off x="1898906" y="327025"/>
            <a:ext cx="647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latin typeface="Arial" panose="020B0604020202020204" pitchFamily="34" charset="0"/>
                <a:ea typeface="Verdana" panose="020B0604030504040204" pitchFamily="34" charset="0"/>
                <a:cs typeface="Arial" panose="020B0604020202020204" pitchFamily="34" charset="0"/>
              </a:rPr>
              <a:t>Day of Mourning Links</a:t>
            </a:r>
          </a:p>
        </p:txBody>
      </p:sp>
      <p:pic>
        <p:nvPicPr>
          <p:cNvPr id="11270" name="Picture 6" descr="C:\Users\Messier\AppData\Local\Microsoft\Windows\Temporary Internet Files\Content.Outlook\FEQMJE0X\BCFSC_Day of mourning sticker.png">
            <a:extLst>
              <a:ext uri="{FF2B5EF4-FFF2-40B4-BE49-F238E27FC236}">
                <a16:creationId xmlns:a16="http://schemas.microsoft.com/office/drawing/2014/main" id="{5EAF50B8-EAB9-49F2-9D66-8F91AD341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648200"/>
            <a:ext cx="1733368" cy="17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995</Words>
  <Application>Microsoft Office PowerPoint</Application>
  <PresentationFormat>On-screen Show (4:3)</PresentationFormat>
  <Paragraphs>104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dc:creator>
  <cp:lastModifiedBy>Michele Fry</cp:lastModifiedBy>
  <cp:revision>193</cp:revision>
  <cp:lastPrinted>2019-04-05T21:42:03Z</cp:lastPrinted>
  <dcterms:created xsi:type="dcterms:W3CDTF">2010-03-22T17:21:15Z</dcterms:created>
  <dcterms:modified xsi:type="dcterms:W3CDTF">2026-04-13T19:37:22Z</dcterms:modified>
</cp:coreProperties>
</file>