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7" r:id="rId3"/>
    <p:sldId id="268" r:id="rId4"/>
    <p:sldId id="258" r:id="rId5"/>
    <p:sldId id="278" r:id="rId6"/>
    <p:sldId id="277" r:id="rId7"/>
    <p:sldId id="261" r:id="rId8"/>
    <p:sldId id="269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F6C8C-0A30-4554-AD10-F175199DD908}" v="10" dt="2021-04-19T19:29:09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73" d="100"/>
          <a:sy n="73" d="100"/>
        </p:scale>
        <p:origin x="1737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Fry" userId="bc90252a-072a-4f96-ab11-d8e3dcca273d" providerId="ADAL" clId="{E54F6C8C-0A30-4554-AD10-F175199DD908}"/>
    <pc:docChg chg="custSel modSld">
      <pc:chgData name="Michele Fry" userId="bc90252a-072a-4f96-ab11-d8e3dcca273d" providerId="ADAL" clId="{E54F6C8C-0A30-4554-AD10-F175199DD908}" dt="2021-04-19T19:16:53.401" v="60" actId="20577"/>
      <pc:docMkLst>
        <pc:docMk/>
      </pc:docMkLst>
      <pc:sldChg chg="modSp mod">
        <pc:chgData name="Michele Fry" userId="bc90252a-072a-4f96-ab11-d8e3dcca273d" providerId="ADAL" clId="{E54F6C8C-0A30-4554-AD10-F175199DD908}" dt="2021-04-19T19:16:53.401" v="60" actId="20577"/>
        <pc:sldMkLst>
          <pc:docMk/>
          <pc:sldMk cId="0" sldId="258"/>
        </pc:sldMkLst>
        <pc:spChg chg="mod">
          <ac:chgData name="Michele Fry" userId="bc90252a-072a-4f96-ab11-d8e3dcca273d" providerId="ADAL" clId="{E54F6C8C-0A30-4554-AD10-F175199DD908}" dt="2021-04-19T19:16:53.401" v="60" actId="20577"/>
          <ac:spMkLst>
            <pc:docMk/>
            <pc:sldMk cId="0" sldId="258"/>
            <ac:spMk id="5123" creationId="{D02B96FC-2E0C-4BD5-BF8B-9BA3D1A3F4D0}"/>
          </ac:spMkLst>
        </pc:spChg>
      </pc:sldChg>
      <pc:sldChg chg="modSp">
        <pc:chgData name="Michele Fry" userId="bc90252a-072a-4f96-ab11-d8e3dcca273d" providerId="ADAL" clId="{E54F6C8C-0A30-4554-AD10-F175199DD908}" dt="2021-04-07T18:39:37.228" v="3" actId="1036"/>
        <pc:sldMkLst>
          <pc:docMk/>
          <pc:sldMk cId="0" sldId="268"/>
        </pc:sldMkLst>
        <pc:spChg chg="mod">
          <ac:chgData name="Michele Fry" userId="bc90252a-072a-4f96-ab11-d8e3dcca273d" providerId="ADAL" clId="{E54F6C8C-0A30-4554-AD10-F175199DD908}" dt="2021-04-07T18:39:37.228" v="3" actId="1036"/>
          <ac:spMkLst>
            <pc:docMk/>
            <pc:sldMk cId="0" sldId="268"/>
            <ac:spMk id="5" creationId="{70949E3D-E442-4C33-B497-75D81AAA242E}"/>
          </ac:spMkLst>
        </pc:spChg>
        <pc:spChg chg="mod">
          <ac:chgData name="Michele Fry" userId="bc90252a-072a-4f96-ab11-d8e3dcca273d" providerId="ADAL" clId="{E54F6C8C-0A30-4554-AD10-F175199DD908}" dt="2021-04-07T18:39:37.228" v="3" actId="1036"/>
          <ac:spMkLst>
            <pc:docMk/>
            <pc:sldMk cId="0" sldId="268"/>
            <ac:spMk id="6" creationId="{00C201B6-C4D4-487A-B850-6335AA3736D2}"/>
          </ac:spMkLst>
        </pc:spChg>
        <pc:spChg chg="mod">
          <ac:chgData name="Michele Fry" userId="bc90252a-072a-4f96-ab11-d8e3dcca273d" providerId="ADAL" clId="{E54F6C8C-0A30-4554-AD10-F175199DD908}" dt="2021-04-07T18:39:37.228" v="3" actId="1036"/>
          <ac:spMkLst>
            <pc:docMk/>
            <pc:sldMk cId="0" sldId="268"/>
            <ac:spMk id="7" creationId="{9D07C21A-DA25-411E-9FFF-4765CD77530C}"/>
          </ac:spMkLst>
        </pc:spChg>
      </pc:sldChg>
      <pc:sldChg chg="modSp mod">
        <pc:chgData name="Michele Fry" userId="bc90252a-072a-4f96-ab11-d8e3dcca273d" providerId="ADAL" clId="{E54F6C8C-0A30-4554-AD10-F175199DD908}" dt="2021-04-19T19:15:11.747" v="44" actId="115"/>
        <pc:sldMkLst>
          <pc:docMk/>
          <pc:sldMk cId="0" sldId="278"/>
        </pc:sldMkLst>
        <pc:spChg chg="mod">
          <ac:chgData name="Michele Fry" userId="bc90252a-072a-4f96-ab11-d8e3dcca273d" providerId="ADAL" clId="{E54F6C8C-0A30-4554-AD10-F175199DD908}" dt="2021-04-19T19:15:11.747" v="44" actId="115"/>
          <ac:spMkLst>
            <pc:docMk/>
            <pc:sldMk cId="0" sldId="278"/>
            <ac:spMk id="6147" creationId="{4843A4FA-07CE-462A-AF2D-94AA8F6FAA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CAC94B-FE78-42FC-9EED-CC9EC5E9E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1B2A3-5ADA-402A-874E-EFBD77699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6555E2E-0E22-47F8-8023-17CF4267C85D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498BDB-FC88-4B06-B62F-A9D0BDB93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851308-FD7C-41CC-994B-0F8E6EB60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924E0-9F23-43E2-82D1-7AA8291E4D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D1914-5D53-4A87-A2F0-CF0B79294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5B4F5DA6-B9B8-44C4-ACE4-941968BDFC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7C58CC2-5C97-4BF5-A698-5DCEDA371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BEB9DCC-8457-4184-8BED-7F8AA8487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5DF1D-B812-49DB-B80D-B1B7ACFFE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2A985-4D31-4B49-B238-E78E14F30D34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6FBDA43-D772-4FF7-BABA-5570CFDFFA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26472B-AE7A-4D64-B5FF-E5E8F0990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8CFD-2E13-48D4-B90E-0FAC7465C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F1148-4C9D-423E-AF25-989FF0067B53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264062-1BB8-45BC-A682-B71FC3BA5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7F29D3-27DF-493B-8FA9-5E8D7BFE6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4226B-C3F3-488F-9D5D-D7913C15A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9ADA0A-F970-40D0-A217-D363D7F2A24B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A36C8A0-90D9-4651-8B88-FF27C09D80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DD13460-DCF2-47E6-B2EF-C5D6031DB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0B2E8B0-A0BD-41E9-B9B7-0B4959898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A4F3B2-9DB5-4A94-8268-21FD3462B9F4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A50F94C-0F31-442A-9E8A-4644A1E1D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E192FF3-2A21-4160-A303-C027CCA0B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66D3-38D9-4DAE-885B-8164F5187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9C57B-AE0B-4C65-8F4E-06F6D6BBDA11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E237720-627F-4593-B5E8-912E57318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8DB93E9-CB8D-439E-972C-D966D0806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1231BB7-C4D2-492C-9641-434E09AAF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D1111-7452-4636-B584-34BD4F8A17A7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8E0B147-4439-416E-8065-C42C487A6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19172FA-17E2-4E55-90B1-E6F3486F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F81B1-29A5-4123-B70F-67CFDFD3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74E607-9863-4234-BBB3-DCC93886E76C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5DD2-E71B-46BD-B4A1-F58C49D7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1E45-B4FD-4270-BEF4-3DF1C32D7EAA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FD00-6438-421E-9193-F984199C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CC7B-0821-47C8-A8AE-D5C38F22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FD56-D6C6-4F95-80FF-A71D289DC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186C-A1DF-491B-90C9-1F3EFCA1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462-F184-459F-A547-E0591980E062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078B-2C32-4665-A931-AA173208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B839-345E-48DE-8B8C-B806D52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B9E8-4ECB-4621-933A-A584895E6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050A-2E8D-464D-88CA-D3C16FCD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469C-7844-44AC-8DAA-53D751B725C7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7E4A-897C-4E3D-8076-48AC5D83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EA3A-6BA1-4BC6-B8F9-E18E1F1B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1482-ED35-4941-9D32-16A9182FA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168A-5CAD-4381-88CA-EA6E2EF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AB35-3BFD-475E-905F-D0EC6F6152F7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43DB-C97F-49EC-BF35-935B7BB7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08CD-7A09-48E4-B1A9-511123E7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027B-D2C9-40DF-8C8C-1C7E415E6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8C4C-A16A-4395-8B7C-FD9F412E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3220-D5AB-43BD-B91F-D0CF455EDDEB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79A2-E534-4605-8DF4-73608CF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8357-939E-4F0B-8877-5ABE8D7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2940-A2FC-4FDD-A4BD-B796E77A9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E02F9B-5870-4761-864C-FD81FCDB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2EDD-C684-476C-95AB-BB192D385309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8DEEB-D3B5-49F6-AF1E-9F1458D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542547-BC07-4A90-9C40-81F7D727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80EC-361F-4373-85DE-2355EF4D5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1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3AAEC-FFAE-401A-B116-14803D4F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D8F2-7F67-4313-AEF6-7B82B85578B6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4A09D-8A92-4497-BFD0-FD88CBC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07D9E-1CEA-4304-9711-9355125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8B78E-E99B-42FD-9855-0BB39017E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5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D273AF-9F98-4E46-BDA6-F6C7708D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A19-0E81-4857-8A6B-90C702329368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982BF-7535-4EC0-BA00-8DE00975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43280A-7E4D-4869-A946-CED06886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2831-C1FF-460A-A205-1450B7FB7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8568F7-B7D2-4BD4-89AB-629DF867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7FAF-6491-4E97-A540-661C5889CC9D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6C432C-EBAF-4C48-9A44-C4EFABC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C563B-3B23-41E2-836C-538B5184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DED8-094D-4F49-B85A-1DFE18CBB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D059A4-E10C-4AB0-A3E3-0409D434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0725-5170-45FC-BD72-5FEEED841B9B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9DCFBE-1F2F-4835-9C59-607CE3C9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48941-52C3-4BFD-8320-A1A08257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99C5-7502-4823-942B-24BD4BB2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9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0BE91-BAFB-4488-8D83-5434655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6583-79EF-490C-8964-F4F00E7673F8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3DDD3-04B7-4F71-98D9-B41DEA6D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894409-2E6D-42E7-84BC-E5085E23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A3EF-1AED-41CE-86AB-AB7DD2D1C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3EE35E-5394-461B-96FF-3BABF2172A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85F057-327A-477E-8EDF-85294968A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B37D-B70E-47E8-9F2E-395E1718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804AB-E954-4B1F-844A-F0A2FE1024F6}" type="datetimeFigureOut">
              <a:rPr lang="en-US"/>
              <a:pPr>
                <a:defRPr/>
              </a:pPr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D4A2-20D1-4E90-9497-DB0561686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C568-F834-4230-8063-EA49EC3C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9C7688-7B4E-4B5E-B69B-12B3D868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safety-alert/fatality-alert-october-3-202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safety-alert/fatality-alert-march-202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bcforestsafe.org/safety-alert/fatality-alert-march-15-202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yofmourning.bc.ca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bcforestsafe.org/" TargetMode="External"/><Relationship Id="rId4" Type="http://schemas.openxmlformats.org/officeDocument/2006/relationships/hyperlink" Target="http://www.ccohs.ca/events/mou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ndle&#10;&#10;Description automatically generated">
            <a:extLst>
              <a:ext uri="{FF2B5EF4-FFF2-40B4-BE49-F238E27FC236}">
                <a16:creationId xmlns:a16="http://schemas.microsoft.com/office/drawing/2014/main" id="{B7B8C962-3E55-43EB-A9B0-854264EC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-1"/>
          <a:stretch/>
        </p:blipFill>
        <p:spPr>
          <a:xfrm>
            <a:off x="228600" y="177247"/>
            <a:ext cx="8689284" cy="6467340"/>
          </a:xfrm>
          <a:prstGeom prst="rect">
            <a:avLst/>
          </a:prstGeom>
        </p:spPr>
      </p:pic>
      <p:pic>
        <p:nvPicPr>
          <p:cNvPr id="2053" name="Picture 5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45E998C3-D813-4AE9-A2E9-8FB89D17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274573" cy="32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AD5B3D1-7ACA-4AAB-B107-047CE3DE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7239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– April 28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9917720D-3D09-4C87-BAA1-D4345F28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27138"/>
            <a:ext cx="66484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“Day of Mourning” recognizes those who have lost their lives, were injured or made ill as a result of work-related incidents or occupational diseases and focusses on renewing our commitment to preventing further workplace tragedies.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HISTORY</a:t>
            </a: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Canadian Labour Congress initiated a National Day of Mourning ceremony on April 28, 1984 and ceremonies have been held across the country ever since. This day is 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recognized around the world in more than 100 countries.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 28</a:t>
            </a:r>
            <a:r>
              <a:rPr lang="en-US" altLang="en-US" sz="18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chosen as it was this date, in 1914, the first Workers’ Compensation Act was brought into effect in Canada.</a:t>
            </a:r>
          </a:p>
        </p:txBody>
      </p:sp>
      <p:pic>
        <p:nvPicPr>
          <p:cNvPr id="3077" name="Picture 6" descr="b and w long.jpg">
            <a:extLst>
              <a:ext uri="{FF2B5EF4-FFF2-40B4-BE49-F238E27FC236}">
                <a16:creationId xmlns:a16="http://schemas.microsoft.com/office/drawing/2014/main" id="{9315044C-68C1-42DD-8154-E24C47314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0949E3D-E442-4C33-B497-75D81AAA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481014"/>
            <a:ext cx="6858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STATISTICS: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According to the Association of Workers’ Compensation Boards of Canada: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approximately 1,000 workers die in Canada.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nearly three workers die.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workers suffer from 250,000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workers suffer from 685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compensable injury occurs every seven seconds of each working day.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201B6-C4D4-487A-B850-6335AA37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" y="3978277"/>
            <a:ext cx="68884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2020, there were 151 workers in BC who lost their lives to workplace injury or disease.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D07C21A-DA25-411E-9FFF-4765CD77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5265738"/>
            <a:ext cx="688848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FORESTRY INDUSTRY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Since 2020 – there have been three harvesting fatalities in forestry. One in late 2020 and two in early 2021.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7" descr="douglas_fir 1s.png">
            <a:extLst>
              <a:ext uri="{FF2B5EF4-FFF2-40B4-BE49-F238E27FC236}">
                <a16:creationId xmlns:a16="http://schemas.microsoft.com/office/drawing/2014/main" id="{F2B93572-6131-4447-9D87-24B4E21F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5943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October 3, 2020: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dirty="0">
                <a:latin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silviculture worker missed their scheduled check-in. The employer initiated a search and the vehicle was found overturned down an embankment on a resource road. The worker was found to be deceased</a:t>
            </a:r>
            <a:r>
              <a:rPr lang="en-CA" altLang="en-US" sz="1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CA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u="sng" dirty="0">
                <a:latin typeface="Arial" panose="020B0604020202020204" pitchFamily="34" charset="0"/>
                <a:hlinkClick r:id="rId3"/>
              </a:rPr>
              <a:t>Fatality Alert – October 3, 2020</a:t>
            </a:r>
            <a:endParaRPr lang="en-CA" altLang="en-US" sz="1800" u="sng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4188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B69E5864-AE75-4C9E-BCAC-C92913E6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4843A4FA-07CE-462A-AF2D-94AA8F6F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5943600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March 1, 2021: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hand faller was conducting road right-of-away falling in old-growth timber. The faller was struck and dragged downslope about 8.5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a previously dead and down tree (no roots attached).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Fatality Alert - March 1, 2021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March 15, 2021: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manual tree faller was fatally injured when he was struck by the top of a Hemlock danger tree at a logging site near Port McNeil, BC.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March 15, 2021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48" name="TextBox 5">
            <a:extLst>
              <a:ext uri="{FF2B5EF4-FFF2-40B4-BE49-F238E27FC236}">
                <a16:creationId xmlns:a16="http://schemas.microsoft.com/office/drawing/2014/main" id="{35423753-F3FE-49EC-B9B4-48EDE9CE8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6149" name="Picture 8" descr="douglas_fir 1s.png">
            <a:extLst>
              <a:ext uri="{FF2B5EF4-FFF2-40B4-BE49-F238E27FC236}">
                <a16:creationId xmlns:a16="http://schemas.microsoft.com/office/drawing/2014/main" id="{0F5EFC08-7C7F-4DCC-8246-11890AA02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F7720B4E-8EE0-4E8A-BB63-574F56C7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4975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Staying safe</a:t>
            </a:r>
          </a:p>
        </p:txBody>
      </p:sp>
      <p:pic>
        <p:nvPicPr>
          <p:cNvPr id="9219" name="Picture 6" descr="douglas_fir a.png">
            <a:extLst>
              <a:ext uri="{FF2B5EF4-FFF2-40B4-BE49-F238E27FC236}">
                <a16:creationId xmlns:a16="http://schemas.microsoft.com/office/drawing/2014/main" id="{93A8C447-7A73-4354-AB1B-872CEA88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3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b and w long.jpg">
            <a:extLst>
              <a:ext uri="{FF2B5EF4-FFF2-40B4-BE49-F238E27FC236}">
                <a16:creationId xmlns:a16="http://schemas.microsoft.com/office/drawing/2014/main" id="{A97A7C46-803C-49A0-889C-12E111DB7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7">
            <a:extLst>
              <a:ext uri="{FF2B5EF4-FFF2-40B4-BE49-F238E27FC236}">
                <a16:creationId xmlns:a16="http://schemas.microsoft.com/office/drawing/2014/main" id="{08F0E1B7-DF74-4AAB-970D-E577BD68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206625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32F5F-3BD9-4F52-9F14-45651E55BF0C}"/>
              </a:ext>
            </a:extLst>
          </p:cNvPr>
          <p:cNvSpPr txBox="1"/>
          <p:nvPr/>
        </p:nvSpPr>
        <p:spPr>
          <a:xfrm>
            <a:off x="1905000" y="1274762"/>
            <a:ext cx="69342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We all play a role in keeping ourselves and our co-workers safe. </a:t>
            </a:r>
          </a:p>
          <a:p>
            <a:pPr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Take a moment to recognize how you can impact workplace safety: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Report unsafe acts or conditions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 - don’t ignore it or think someone else will do it.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Be prepared for work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mentally and physically. Recognize when you are fatigued, rushed, distracted or complacent and may be making unsafe decisions. Stop and re-assess what you are about to do.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Take an active role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in your crew members well-being. If a co-worker is distracted or otherwise unfit for work, talk to them or your supervisor. An injured worker impacts us all.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Ask for assistance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talk to your supervisor if you are unsure of how to proceed or need additional support.</a:t>
            </a:r>
            <a:endParaRPr lang="en-CA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75E1F30D-6C5B-41C3-A344-0FD7EAF1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350193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It wasn't that I didn't care,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had the time, and I was there.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didn't want to seem a fool,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Or argue over a safety rule.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knew he'd done the job before,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I spoke up, he might get sore.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chances didn't seem that bad,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I'd done the same, He knew I had.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So I shook my head and walked on by,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knew the risks as well as I.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took the chance, I closed an eye,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And with that act, I let him die.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B952E-3FA4-4E45-9530-4AE25A189B73}"/>
              </a:ext>
            </a:extLst>
          </p:cNvPr>
          <p:cNvSpPr txBox="1"/>
          <p:nvPr/>
        </p:nvSpPr>
        <p:spPr>
          <a:xfrm>
            <a:off x="1915885" y="951951"/>
            <a:ext cx="3501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cs typeface="Arial" panose="020B0604020202020204" pitchFamily="34" charset="0"/>
              </a:rPr>
              <a:t>By Don Merrell</a:t>
            </a: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10244" name="Picture 7" descr="douglas_fir 1s.png">
            <a:extLst>
              <a:ext uri="{FF2B5EF4-FFF2-40B4-BE49-F238E27FC236}">
                <a16:creationId xmlns:a16="http://schemas.microsoft.com/office/drawing/2014/main" id="{58C775F1-F329-482A-8FDC-2B8DEF78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FFA254A-CB26-49C3-AFD7-259FAA5A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079" y="1524000"/>
            <a:ext cx="3429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Now every time I see his wife,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I'll know, I should have saved his life.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guilt is something I must bear,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it isn't something you need share.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that others take,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puts their health or life at stake.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question asked, or thing you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Could help them live another day.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and walk away,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Then hope you never have to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chose,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EC870-4FD9-49E8-8044-E1255961945F}"/>
              </a:ext>
            </a:extLst>
          </p:cNvPr>
          <p:cNvSpPr txBox="1"/>
          <p:nvPr/>
        </p:nvSpPr>
        <p:spPr>
          <a:xfrm>
            <a:off x="1915885" y="388947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 Chose to Look The Other Way </a:t>
            </a:r>
            <a:endParaRPr lang="en-CA" sz="3200" dirty="0"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8504C-78BF-41D3-BC76-C07909A3C334}"/>
              </a:ext>
            </a:extLst>
          </p:cNvPr>
          <p:cNvCxnSpPr>
            <a:cxnSpLocks/>
          </p:cNvCxnSpPr>
          <p:nvPr/>
        </p:nvCxnSpPr>
        <p:spPr>
          <a:xfrm>
            <a:off x="6202679" y="5105400"/>
            <a:ext cx="1744980" cy="0"/>
          </a:xfrm>
          <a:prstGeom prst="line">
            <a:avLst/>
          </a:prstGeom>
          <a:ln w="381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C823786-CF39-4CEA-B6F8-E85A4C06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41425"/>
            <a:ext cx="65532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website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www.dayofmourning.bc.ca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Canadian Center for Occupational Health and Safety  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www.ccohs.ca/events/mourning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BC Forest Safety Council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www.bcforestsafe.org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1267" name="Picture 5" descr="douglas_fir 1s.png">
            <a:extLst>
              <a:ext uri="{FF2B5EF4-FFF2-40B4-BE49-F238E27FC236}">
                <a16:creationId xmlns:a16="http://schemas.microsoft.com/office/drawing/2014/main" id="{0DA16D1F-17E1-4C15-AB7B-A56428253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BED1327C-69C6-46C8-A613-18DD7A2C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982" y="533400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links</a:t>
            </a:r>
          </a:p>
        </p:txBody>
      </p:sp>
      <p:pic>
        <p:nvPicPr>
          <p:cNvPr id="11270" name="Picture 6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5EAF50B8-EAB9-49F2-9D66-8F91AD34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733368" cy="1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820</Words>
  <Application>Microsoft Office PowerPoint</Application>
  <PresentationFormat>On-screen Show (4:3)</PresentationFormat>
  <Paragraphs>95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</dc:creator>
  <cp:lastModifiedBy>Michele Fry</cp:lastModifiedBy>
  <cp:revision>174</cp:revision>
  <cp:lastPrinted>2019-04-05T21:42:03Z</cp:lastPrinted>
  <dcterms:created xsi:type="dcterms:W3CDTF">2010-03-22T17:21:15Z</dcterms:created>
  <dcterms:modified xsi:type="dcterms:W3CDTF">2021-04-19T19:29:18Z</dcterms:modified>
</cp:coreProperties>
</file>